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881" r:id="rId3"/>
  </p:sldMasterIdLst>
  <p:notesMasterIdLst>
    <p:notesMasterId r:id="rId19"/>
  </p:notesMasterIdLst>
  <p:sldIdLst>
    <p:sldId id="304" r:id="rId4"/>
    <p:sldId id="264" r:id="rId5"/>
    <p:sldId id="305" r:id="rId6"/>
    <p:sldId id="258" r:id="rId7"/>
    <p:sldId id="286" r:id="rId8"/>
    <p:sldId id="287" r:id="rId9"/>
    <p:sldId id="298" r:id="rId10"/>
    <p:sldId id="285" r:id="rId11"/>
    <p:sldId id="259" r:id="rId12"/>
    <p:sldId id="294" r:id="rId13"/>
    <p:sldId id="275" r:id="rId14"/>
    <p:sldId id="297" r:id="rId15"/>
    <p:sldId id="262" r:id="rId16"/>
    <p:sldId id="295" r:id="rId17"/>
    <p:sldId id="271" r:id="rId1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FF6600"/>
    <a:srgbClr val="FF3300"/>
    <a:srgbClr val="FFFF99"/>
    <a:srgbClr val="CCCC00"/>
    <a:srgbClr val="FF9900"/>
    <a:srgbClr val="00CC00"/>
    <a:srgbClr val="FCD8FD"/>
    <a:srgbClr val="A59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16" autoAdjust="0"/>
  </p:normalViewPr>
  <p:slideViewPr>
    <p:cSldViewPr>
      <p:cViewPr varScale="1">
        <p:scale>
          <a:sx n="97" d="100"/>
          <a:sy n="97" d="100"/>
        </p:scale>
        <p:origin x="63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BB9E9D9-9F69-4D60-B714-87FBFA9F217A}" type="datetimeFigureOut">
              <a:rPr lang="en-US"/>
              <a:pPr>
                <a:defRPr/>
              </a:pPr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0201DCF-41D0-4993-AA7C-A6F7CCE38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70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01DCF-41D0-4993-AA7C-A6F7CCE384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4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Thêm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vạch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2 cm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01DCF-41D0-4993-AA7C-A6F7CCE384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48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Nhấn</a:t>
            </a:r>
            <a:r>
              <a:rPr lang="en-US" dirty="0" smtClean="0"/>
              <a:t> </a:t>
            </a:r>
            <a:r>
              <a:rPr lang="en-US" dirty="0" err="1" smtClean="0"/>
              <a:t>mạnh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01DCF-41D0-4993-AA7C-A6F7CCE384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86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Thêm</a:t>
            </a:r>
            <a:r>
              <a:rPr lang="en-US" baseline="0" dirty="0" smtClean="0"/>
              <a:t> 1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01DCF-41D0-4993-AA7C-A6F7CCE384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43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D0C64F-680B-461E-B346-76691EF175B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Mẫu</a:t>
            </a:r>
            <a:r>
              <a:rPr lang="en-US" dirty="0" smtClean="0"/>
              <a:t>&gt;</a:t>
            </a:r>
            <a:r>
              <a:rPr lang="en-US" baseline="0" dirty="0" smtClean="0"/>
              <a:t> </a:t>
            </a:r>
            <a:r>
              <a:rPr lang="en-US" dirty="0" err="1" smtClean="0"/>
              <a:t>Khoanh</a:t>
            </a:r>
            <a:r>
              <a:rPr lang="en-US" dirty="0" smtClean="0"/>
              <a:t> 6 </a:t>
            </a:r>
            <a:r>
              <a:rPr lang="en-US" dirty="0" err="1" smtClean="0"/>
              <a:t>cái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6x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só</a:t>
            </a:r>
            <a:r>
              <a:rPr lang="en-US" baseline="0" dirty="0" smtClean="0"/>
              <a:t> 2,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6 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lớn</a:t>
            </a:r>
            <a:r>
              <a:rPr lang="en-US" baseline="0" dirty="0" smtClean="0"/>
              <a:t>, 2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01DCF-41D0-4993-AA7C-A6F7CCE384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08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Thêm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dòng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01DCF-41D0-4993-AA7C-A6F7CCE3840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90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01DCF-41D0-4993-AA7C-A6F7CCE384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74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7809869-DCE7-42CE-8000-ADA2A4F900B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3B3D3-2E09-41EA-8BA9-44AEB70C4F5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7425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5CB34-C77A-4D9B-8CC7-88F21A25548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5747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245B7-1AC5-47EB-96C1-756C8F49291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1220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314450"/>
            <a:ext cx="8824912" cy="38465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151 h 2182"/>
                <a:gd name="T4" fmla="*/ 6818 w 4897"/>
                <a:gd name="T5" fmla="*/ 1151 h 2182"/>
                <a:gd name="T6" fmla="*/ 6818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8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vi-VN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vi-VN"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vi-VN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6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vi-VN">
                <a:latin typeface="Arial" pitchFamily="34" charset="0"/>
              </a:endParaRPr>
            </a:p>
          </p:txBody>
        </p:sp>
      </p:grpSp>
      <p:sp>
        <p:nvSpPr>
          <p:cNvPr id="686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428750"/>
            <a:ext cx="7772400" cy="1302544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altLang="vi-VN" noProof="0"/>
              <a:t>Click to edit Master title style</a:t>
            </a:r>
          </a:p>
        </p:txBody>
      </p:sp>
      <p:sp>
        <p:nvSpPr>
          <p:cNvPr id="6861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971800"/>
            <a:ext cx="6781800" cy="131445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vi-VN" noProof="0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4684713"/>
            <a:ext cx="1901825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4684713"/>
            <a:ext cx="2895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3BF2F-1774-4D2E-8CD3-6C7C10C9B30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86166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D5B49-6A9A-4A1E-A3D1-9DF75CF97B7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32029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EE540-109B-4A8E-896B-9243D26751F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77196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428750"/>
            <a:ext cx="3927475" cy="3143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6" y="1428750"/>
            <a:ext cx="3927475" cy="3143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99684-4EA7-480C-B077-3A742837300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7569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E3DDF-3F03-4F1B-B1A0-FB72C59EF45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47705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E73A3-70BE-4A52-9779-533A87E049A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89731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78F76-3379-4D89-A54C-3D83A8ED0C5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51493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E2117-D5AC-4425-A15B-20A55A5AC30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5142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14949-4CF9-495C-885D-73D7DBA6591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5167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164DC-E393-4DE3-8B5C-3DEE4AB5791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1648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2C9B-7F01-45A2-BE4B-93421FC3A4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75153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4" y="183357"/>
            <a:ext cx="2097087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83357"/>
            <a:ext cx="6138863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D6941-7DBD-4F00-8A93-6C4445E0C5E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0435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83357"/>
            <a:ext cx="838835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013E6-81D5-41C8-BF02-5E1666FF424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41511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94246-6529-4E1B-9ADB-6A2E37B35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718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FD806-23BE-4D08-9B09-88B11F107A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301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7246-D83A-4CA2-B495-7C4E2073A0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253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21238-C518-4DC7-ABF7-DC2C3BB73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826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C1961-16D1-4C5D-94BF-A244198655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261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B9A3-9708-4714-BC1F-5CB66BD49E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39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E7E3-BEDF-44CD-87C1-9A73BA2C931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39002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236CD-3E61-4F21-B37B-B7DC422FC4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361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12DCB-98B0-4E33-B0B9-45490C7AE2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246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A12BA-F9D2-4F08-8425-16CFC3624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671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9B79E-DAD8-47C4-8210-66B2AE6457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582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9729E-E6C4-4AB8-A53A-015D0EFB25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21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71528-BEC1-4FF9-BA06-01C050CC754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3836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8B22A-6FC9-4D70-9F2B-61A5483C3AD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6783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32473-BD5C-4DE0-A973-FBC6C5345D8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760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20C4B-A2DB-4CC2-B73D-807118701A3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9424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E870C-CAEA-44F6-BD23-EEE8F12290A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29131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BDEAB-B58E-4B80-939A-4FEB82F181C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470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CBED5078-1320-4B34-9024-836F9A74D88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371600"/>
            <a:ext cx="8824912" cy="3771900"/>
            <a:chOff x="201" y="1152"/>
            <a:chExt cx="5559" cy="3168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47 h 2182"/>
                <a:gd name="T4" fmla="*/ 6818 w 4897"/>
                <a:gd name="T5" fmla="*/ 247 h 2182"/>
                <a:gd name="T6" fmla="*/ 6818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27 h 2182"/>
                <a:gd name="T4" fmla="*/ 6818 w 4897"/>
                <a:gd name="T5" fmla="*/ 227 h 2182"/>
                <a:gd name="T6" fmla="*/ 6818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vi-VN">
                <a:latin typeface="Arial" pitchFamily="34" charset="0"/>
              </a:endParaRPr>
            </a:p>
          </p:txBody>
        </p:sp>
        <p:sp>
          <p:nvSpPr>
            <p:cNvPr id="6759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vi-VN">
                <a:latin typeface="Arial" pitchFamily="34" charset="0"/>
              </a:endParaRPr>
            </a:p>
          </p:txBody>
        </p:sp>
        <p:sp>
          <p:nvSpPr>
            <p:cNvPr id="6759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vi-VN">
                <a:latin typeface="Arial" pitchFamily="34" charset="0"/>
              </a:endParaRPr>
            </a:p>
          </p:txBody>
        </p:sp>
        <p:sp>
          <p:nvSpPr>
            <p:cNvPr id="6759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vi-VN">
                <a:latin typeface="Arial" pitchFamily="34" charset="0"/>
              </a:endParaRPr>
            </a:p>
          </p:txBody>
        </p:sp>
        <p:sp>
          <p:nvSpPr>
            <p:cNvPr id="6759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vi-VN">
                <a:latin typeface="Arial" pitchFamily="34" charset="0"/>
              </a:endParaRPr>
            </a:p>
          </p:txBody>
        </p:sp>
      </p:grpSp>
      <p:sp>
        <p:nvSpPr>
          <p:cNvPr id="675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4684713"/>
            <a:ext cx="1901825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4684713"/>
            <a:ext cx="1901825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1357A50-1924-4517-8F39-332A8BA9BC9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6759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184150"/>
            <a:ext cx="8385175" cy="1073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6759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428750"/>
            <a:ext cx="8007350" cy="3143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59BD050-5134-4B63-8727-AF9104502733}" type="slidenum">
              <a:rPr lang="en-US" altLang="en-US">
                <a:cs typeface="Arial" charset="0"/>
              </a:rPr>
              <a:pPr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42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gif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MSOffice Training: Hình nền thiết kế giáo án điện tử Powerpoint (P2) | Hình  nền, Dễ thương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685800" y="1838902"/>
            <a:ext cx="7848600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vi-VN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LỚN GẤP MẤY LẦN SỐ BÉ</a:t>
            </a:r>
            <a:endParaRPr lang="vi-VN" altLang="en-US" sz="30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0908" y="2494823"/>
            <a:ext cx="3272730" cy="419828"/>
          </a:xfrm>
          <a:prstGeom prst="rect">
            <a:avLst/>
          </a:prstGeom>
          <a:noFill/>
        </p:spPr>
        <p:txBody>
          <a:bodyPr lIns="38576" tIns="19289" rIns="38576" bIns="19289">
            <a:spAutoFit/>
          </a:bodyPr>
          <a:lstStyle/>
          <a:p>
            <a:pPr algn="ctr">
              <a:defRPr/>
            </a:pPr>
            <a:r>
              <a:rPr lang="en-US" sz="247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(SGK – TR.57)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689225" y="542925"/>
            <a:ext cx="3733800" cy="5078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TOÁN – LỚP 3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514350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90600" y="285750"/>
            <a:ext cx="7010400" cy="102870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altLang="en-US" sz="4800" b="1" u="sng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4800" b="1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48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en-US" sz="48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6000" b="1" dirty="0">
              <a:solidFill>
                <a:srgbClr val="A50021"/>
              </a:solidFill>
              <a:latin typeface="VNI-Times" pitchFamily="2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3065629"/>
      </p:ext>
    </p:extLst>
  </p:cSld>
  <p:clrMapOvr>
    <a:masterClrMapping/>
  </p:clrMapOvr>
  <p:transition spd="slow" advTm="1123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ular Callout 65"/>
          <p:cNvSpPr/>
          <p:nvPr/>
        </p:nvSpPr>
        <p:spPr>
          <a:xfrm>
            <a:off x="606522" y="1886171"/>
            <a:ext cx="1190528" cy="431304"/>
          </a:xfrm>
          <a:prstGeom prst="wedgeRectCallout">
            <a:avLst>
              <a:gd name="adj1" fmla="val -64786"/>
              <a:gd name="adj2" fmla="val 12645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609600" y="1414166"/>
            <a:ext cx="3048000" cy="431304"/>
          </a:xfrm>
          <a:prstGeom prst="wedgeRectCallout">
            <a:avLst>
              <a:gd name="adj1" fmla="val -55532"/>
              <a:gd name="adj2" fmla="val 10091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906" name="TextBox 1"/>
          <p:cNvSpPr txBox="1">
            <a:spLocks noChangeArrowheads="1"/>
          </p:cNvSpPr>
          <p:nvPr/>
        </p:nvSpPr>
        <p:spPr bwMode="auto">
          <a:xfrm>
            <a:off x="0" y="209550"/>
            <a:ext cx="9296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vi-V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1: Trả lời câu hỏi : Trong mỗi hình dưới đây, số hình tròn màu xanh gấp mấy lần số hình màu tròn màu trắng?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952500"/>
            <a:ext cx="1962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dirty="0">
                <a:solidFill>
                  <a:srgbClr val="0000CC"/>
                </a:solidFill>
                <a:latin typeface="VNI-Helve" pitchFamily="2" charset="0"/>
              </a:rPr>
              <a:t>a</a:t>
            </a:r>
            <a:r>
              <a:rPr lang="en-US" altLang="vi-VN" sz="2400" dirty="0" smtClean="0">
                <a:solidFill>
                  <a:srgbClr val="0000CC"/>
                </a:solidFill>
                <a:latin typeface="VNI-Helve" pitchFamily="2" charset="0"/>
              </a:rPr>
              <a:t>)</a:t>
            </a:r>
            <a:endParaRPr lang="en-US" altLang="vi-VN" sz="2400" i="1" dirty="0">
              <a:solidFill>
                <a:srgbClr val="0000CC"/>
              </a:solidFill>
              <a:latin typeface="VNI-Helve" pitchFamily="2" charset="0"/>
            </a:endParaRPr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815975" y="1536700"/>
            <a:ext cx="2765425" cy="258763"/>
            <a:chOff x="115608" y="2099441"/>
            <a:chExt cx="2765977" cy="344214"/>
          </a:xfrm>
        </p:grpSpPr>
        <p:grpSp>
          <p:nvGrpSpPr>
            <p:cNvPr id="24625" name="Group 7"/>
            <p:cNvGrpSpPr>
              <a:grpSpLocks/>
            </p:cNvGrpSpPr>
            <p:nvPr/>
          </p:nvGrpSpPr>
          <p:grpSpPr bwMode="auto">
            <a:xfrm>
              <a:off x="115608" y="2099441"/>
              <a:ext cx="803166" cy="344214"/>
              <a:chOff x="762000" y="2667000"/>
              <a:chExt cx="533400" cy="228600"/>
            </a:xfrm>
          </p:grpSpPr>
          <p:sp>
            <p:nvSpPr>
              <p:cNvPr id="4" name="Oval 3"/>
              <p:cNvSpPr>
                <a:spLocks noChangeArrowheads="1"/>
              </p:cNvSpPr>
              <p:nvPr/>
            </p:nvSpPr>
            <p:spPr bwMode="auto">
              <a:xfrm>
                <a:off x="762000" y="2667000"/>
                <a:ext cx="228828" cy="228600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5" name="Oval 4"/>
              <p:cNvSpPr>
                <a:spLocks noChangeArrowheads="1"/>
              </p:cNvSpPr>
              <p:nvPr/>
            </p:nvSpPr>
            <p:spPr bwMode="auto">
              <a:xfrm>
                <a:off x="1066752" y="2667000"/>
                <a:ext cx="228827" cy="228600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24626" name="Group 8"/>
            <p:cNvGrpSpPr>
              <a:grpSpLocks/>
            </p:cNvGrpSpPr>
            <p:nvPr/>
          </p:nvGrpSpPr>
          <p:grpSpPr bwMode="auto">
            <a:xfrm>
              <a:off x="1097013" y="2099441"/>
              <a:ext cx="803166" cy="344214"/>
              <a:chOff x="762000" y="2667000"/>
              <a:chExt cx="533400" cy="228600"/>
            </a:xfrm>
          </p:grpSpPr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761911" y="2667000"/>
                <a:ext cx="228828" cy="228600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1066663" y="2667000"/>
                <a:ext cx="228827" cy="228600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24627" name="Group 11"/>
            <p:cNvGrpSpPr>
              <a:grpSpLocks/>
            </p:cNvGrpSpPr>
            <p:nvPr/>
          </p:nvGrpSpPr>
          <p:grpSpPr bwMode="auto">
            <a:xfrm>
              <a:off x="2078419" y="2099441"/>
              <a:ext cx="803166" cy="344214"/>
              <a:chOff x="762000" y="2667000"/>
              <a:chExt cx="533400" cy="228600"/>
            </a:xfrm>
          </p:grpSpPr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761821" y="2667000"/>
                <a:ext cx="228828" cy="228600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1066573" y="2667000"/>
                <a:ext cx="228827" cy="228600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</p:grpSp>
      <p:grpSp>
        <p:nvGrpSpPr>
          <p:cNvPr id="12" name="Group 14"/>
          <p:cNvGrpSpPr/>
          <p:nvPr/>
        </p:nvGrpSpPr>
        <p:grpSpPr>
          <a:xfrm>
            <a:off x="873234" y="1939692"/>
            <a:ext cx="803166" cy="258161"/>
            <a:chOff x="762000" y="2667000"/>
            <a:chExt cx="533400" cy="228600"/>
          </a:xfrm>
          <a:solidFill>
            <a:schemeClr val="bg1"/>
          </a:solidFill>
        </p:grpSpPr>
        <p:sp>
          <p:nvSpPr>
            <p:cNvPr id="16" name="Oval 15"/>
            <p:cNvSpPr/>
            <p:nvPr/>
          </p:nvSpPr>
          <p:spPr>
            <a:xfrm>
              <a:off x="762000" y="2667000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066800" y="2667000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0" y="2876550"/>
            <a:ext cx="86375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11575" y="952500"/>
            <a:ext cx="47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dirty="0">
                <a:solidFill>
                  <a:srgbClr val="0000CC"/>
                </a:solidFill>
                <a:latin typeface="VNI-Helve" pitchFamily="2" charset="0"/>
              </a:rPr>
              <a:t>b)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53194" y="3891527"/>
            <a:ext cx="8446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b/ ………………………………………………………………......</a:t>
            </a:r>
            <a:endParaRPr lang="en-US" alt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90"/>
          <p:cNvGrpSpPr>
            <a:grpSpLocks/>
          </p:cNvGrpSpPr>
          <p:nvPr/>
        </p:nvGrpSpPr>
        <p:grpSpPr bwMode="auto">
          <a:xfrm>
            <a:off x="3816350" y="1468438"/>
            <a:ext cx="1670050" cy="506412"/>
            <a:chOff x="3209593" y="2067910"/>
            <a:chExt cx="1670267" cy="675288"/>
          </a:xfrm>
        </p:grpSpPr>
        <p:grpSp>
          <p:nvGrpSpPr>
            <p:cNvPr id="24617" name="Group 36"/>
            <p:cNvGrpSpPr>
              <a:grpSpLocks/>
            </p:cNvGrpSpPr>
            <p:nvPr/>
          </p:nvGrpSpPr>
          <p:grpSpPr bwMode="auto">
            <a:xfrm>
              <a:off x="3209593" y="2067910"/>
              <a:ext cx="724336" cy="675288"/>
              <a:chOff x="4045165" y="2099441"/>
              <a:chExt cx="724336" cy="675288"/>
            </a:xfrm>
          </p:grpSpPr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4248391" y="2429676"/>
                <a:ext cx="342945" cy="345053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4045165" y="2099441"/>
                <a:ext cx="344533" cy="345053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4424627" y="2099441"/>
                <a:ext cx="344532" cy="345053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24618" name="Group 37"/>
            <p:cNvGrpSpPr>
              <a:grpSpLocks/>
            </p:cNvGrpSpPr>
            <p:nvPr/>
          </p:nvGrpSpPr>
          <p:grpSpPr bwMode="auto">
            <a:xfrm>
              <a:off x="4155524" y="2067910"/>
              <a:ext cx="724336" cy="675288"/>
              <a:chOff x="4045165" y="2099441"/>
              <a:chExt cx="724336" cy="675288"/>
            </a:xfrm>
          </p:grpSpPr>
          <p:sp>
            <p:nvSpPr>
              <p:cNvPr id="39" name="Oval 38"/>
              <p:cNvSpPr>
                <a:spLocks noChangeArrowheads="1"/>
              </p:cNvSpPr>
              <p:nvPr/>
            </p:nvSpPr>
            <p:spPr bwMode="auto">
              <a:xfrm>
                <a:off x="4248733" y="2429676"/>
                <a:ext cx="342945" cy="345053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40" name="Oval 39"/>
              <p:cNvSpPr>
                <a:spLocks noChangeArrowheads="1"/>
              </p:cNvSpPr>
              <p:nvPr/>
            </p:nvSpPr>
            <p:spPr bwMode="auto">
              <a:xfrm>
                <a:off x="4045507" y="2099441"/>
                <a:ext cx="344533" cy="345053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41" name="Oval 40"/>
              <p:cNvSpPr>
                <a:spLocks noChangeArrowheads="1"/>
              </p:cNvSpPr>
              <p:nvPr/>
            </p:nvSpPr>
            <p:spPr bwMode="auto">
              <a:xfrm>
                <a:off x="4424969" y="2099441"/>
                <a:ext cx="344532" cy="345053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</p:grpSp>
      <p:grpSp>
        <p:nvGrpSpPr>
          <p:cNvPr id="25" name="Group 45"/>
          <p:cNvGrpSpPr/>
          <p:nvPr/>
        </p:nvGrpSpPr>
        <p:grpSpPr>
          <a:xfrm>
            <a:off x="3923864" y="2165213"/>
            <a:ext cx="724336" cy="506466"/>
            <a:chOff x="4045165" y="2099441"/>
            <a:chExt cx="724336" cy="675288"/>
          </a:xfrm>
          <a:solidFill>
            <a:schemeClr val="bg1"/>
          </a:solidFill>
        </p:grpSpPr>
        <p:sp>
          <p:nvSpPr>
            <p:cNvPr id="47" name="Oval 46"/>
            <p:cNvSpPr/>
            <p:nvPr/>
          </p:nvSpPr>
          <p:spPr>
            <a:xfrm>
              <a:off x="4247926" y="2430515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045165" y="2099441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425287" y="2099441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864225" y="952500"/>
            <a:ext cx="481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0000CC"/>
                </a:solidFill>
                <a:latin typeface="VNI-Helve" pitchFamily="2" charset="0"/>
              </a:rPr>
              <a:t>c)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73038" y="4381500"/>
            <a:ext cx="83724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c/ …………………………………………………………………...</a:t>
            </a:r>
            <a:endParaRPr lang="en-US" alt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91"/>
          <p:cNvGrpSpPr>
            <a:grpSpLocks/>
          </p:cNvGrpSpPr>
          <p:nvPr/>
        </p:nvGrpSpPr>
        <p:grpSpPr bwMode="auto">
          <a:xfrm>
            <a:off x="5780088" y="1466850"/>
            <a:ext cx="3316287" cy="541338"/>
            <a:chOff x="5779373" y="2067910"/>
            <a:chExt cx="3317329" cy="722586"/>
          </a:xfrm>
        </p:grpSpPr>
        <p:grpSp>
          <p:nvGrpSpPr>
            <p:cNvPr id="24597" name="Group 65"/>
            <p:cNvGrpSpPr>
              <a:grpSpLocks/>
            </p:cNvGrpSpPr>
            <p:nvPr/>
          </p:nvGrpSpPr>
          <p:grpSpPr bwMode="auto">
            <a:xfrm>
              <a:off x="5779373" y="2067910"/>
              <a:ext cx="724336" cy="722586"/>
              <a:chOff x="6189276" y="2067910"/>
              <a:chExt cx="724336" cy="722586"/>
            </a:xfrm>
          </p:grpSpPr>
          <p:sp>
            <p:nvSpPr>
              <p:cNvPr id="53" name="Oval 52"/>
              <p:cNvSpPr>
                <a:spLocks noChangeArrowheads="1"/>
              </p:cNvSpPr>
              <p:nvPr/>
            </p:nvSpPr>
            <p:spPr bwMode="auto">
              <a:xfrm>
                <a:off x="6189276" y="2067910"/>
                <a:ext cx="344595" cy="345401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54" name="Oval 53"/>
              <p:cNvSpPr>
                <a:spLocks noChangeArrowheads="1"/>
              </p:cNvSpPr>
              <p:nvPr/>
            </p:nvSpPr>
            <p:spPr bwMode="auto">
              <a:xfrm>
                <a:off x="6568807" y="2067910"/>
                <a:ext cx="344596" cy="345401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64" name="Oval 63"/>
              <p:cNvSpPr>
                <a:spLocks noChangeArrowheads="1"/>
              </p:cNvSpPr>
              <p:nvPr/>
            </p:nvSpPr>
            <p:spPr bwMode="auto">
              <a:xfrm>
                <a:off x="6189276" y="2445095"/>
                <a:ext cx="344595" cy="345401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65" name="Oval 64"/>
              <p:cNvSpPr>
                <a:spLocks noChangeArrowheads="1"/>
              </p:cNvSpPr>
              <p:nvPr/>
            </p:nvSpPr>
            <p:spPr bwMode="auto">
              <a:xfrm>
                <a:off x="6568807" y="2445095"/>
                <a:ext cx="344596" cy="345401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24598" name="Group 66"/>
            <p:cNvGrpSpPr>
              <a:grpSpLocks/>
            </p:cNvGrpSpPr>
            <p:nvPr/>
          </p:nvGrpSpPr>
          <p:grpSpPr bwMode="auto">
            <a:xfrm>
              <a:off x="6643704" y="2067910"/>
              <a:ext cx="724336" cy="722586"/>
              <a:chOff x="6189276" y="2067910"/>
              <a:chExt cx="724336" cy="722586"/>
            </a:xfrm>
          </p:grpSpPr>
          <p:sp>
            <p:nvSpPr>
              <p:cNvPr id="68" name="Oval 67"/>
              <p:cNvSpPr>
                <a:spLocks noChangeArrowheads="1"/>
              </p:cNvSpPr>
              <p:nvPr/>
            </p:nvSpPr>
            <p:spPr bwMode="auto">
              <a:xfrm>
                <a:off x="6188816" y="2067910"/>
                <a:ext cx="344595" cy="345401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69" name="Oval 68"/>
              <p:cNvSpPr>
                <a:spLocks noChangeArrowheads="1"/>
              </p:cNvSpPr>
              <p:nvPr/>
            </p:nvSpPr>
            <p:spPr bwMode="auto">
              <a:xfrm>
                <a:off x="6568347" y="2067910"/>
                <a:ext cx="344596" cy="345401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70" name="Oval 69"/>
              <p:cNvSpPr>
                <a:spLocks noChangeArrowheads="1"/>
              </p:cNvSpPr>
              <p:nvPr/>
            </p:nvSpPr>
            <p:spPr bwMode="auto">
              <a:xfrm>
                <a:off x="6188816" y="2445095"/>
                <a:ext cx="344595" cy="345401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71" name="Oval 70"/>
              <p:cNvSpPr>
                <a:spLocks noChangeArrowheads="1"/>
              </p:cNvSpPr>
              <p:nvPr/>
            </p:nvSpPr>
            <p:spPr bwMode="auto">
              <a:xfrm>
                <a:off x="6568347" y="2445095"/>
                <a:ext cx="344596" cy="345401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24599" name="Group 71"/>
            <p:cNvGrpSpPr>
              <a:grpSpLocks/>
            </p:cNvGrpSpPr>
            <p:nvPr/>
          </p:nvGrpSpPr>
          <p:grpSpPr bwMode="auto">
            <a:xfrm>
              <a:off x="7508035" y="2067910"/>
              <a:ext cx="724336" cy="722586"/>
              <a:chOff x="6189276" y="2067910"/>
              <a:chExt cx="724336" cy="722586"/>
            </a:xfrm>
          </p:grpSpPr>
          <p:sp>
            <p:nvSpPr>
              <p:cNvPr id="73" name="Oval 72"/>
              <p:cNvSpPr>
                <a:spLocks noChangeArrowheads="1"/>
              </p:cNvSpPr>
              <p:nvPr/>
            </p:nvSpPr>
            <p:spPr bwMode="auto">
              <a:xfrm>
                <a:off x="6189944" y="2067910"/>
                <a:ext cx="344596" cy="345401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74" name="Oval 73"/>
              <p:cNvSpPr>
                <a:spLocks noChangeArrowheads="1"/>
              </p:cNvSpPr>
              <p:nvPr/>
            </p:nvSpPr>
            <p:spPr bwMode="auto">
              <a:xfrm>
                <a:off x="6569477" y="2067910"/>
                <a:ext cx="344595" cy="345401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75" name="Oval 74"/>
              <p:cNvSpPr>
                <a:spLocks noChangeArrowheads="1"/>
              </p:cNvSpPr>
              <p:nvPr/>
            </p:nvSpPr>
            <p:spPr bwMode="auto">
              <a:xfrm>
                <a:off x="6189944" y="2445095"/>
                <a:ext cx="344596" cy="345401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76" name="Oval 75"/>
              <p:cNvSpPr>
                <a:spLocks noChangeArrowheads="1"/>
              </p:cNvSpPr>
              <p:nvPr/>
            </p:nvSpPr>
            <p:spPr bwMode="auto">
              <a:xfrm>
                <a:off x="6569477" y="2445095"/>
                <a:ext cx="344595" cy="345401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24600" name="Group 76"/>
            <p:cNvGrpSpPr>
              <a:grpSpLocks/>
            </p:cNvGrpSpPr>
            <p:nvPr/>
          </p:nvGrpSpPr>
          <p:grpSpPr bwMode="auto">
            <a:xfrm>
              <a:off x="8372366" y="2067910"/>
              <a:ext cx="724336" cy="722586"/>
              <a:chOff x="6189276" y="2067910"/>
              <a:chExt cx="724336" cy="722586"/>
            </a:xfrm>
          </p:grpSpPr>
          <p:sp>
            <p:nvSpPr>
              <p:cNvPr id="78" name="Oval 77"/>
              <p:cNvSpPr>
                <a:spLocks noChangeArrowheads="1"/>
              </p:cNvSpPr>
              <p:nvPr/>
            </p:nvSpPr>
            <p:spPr bwMode="auto">
              <a:xfrm>
                <a:off x="6189484" y="2067910"/>
                <a:ext cx="344596" cy="345401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79" name="Oval 78"/>
              <p:cNvSpPr>
                <a:spLocks noChangeArrowheads="1"/>
              </p:cNvSpPr>
              <p:nvPr/>
            </p:nvSpPr>
            <p:spPr bwMode="auto">
              <a:xfrm>
                <a:off x="6569017" y="2067910"/>
                <a:ext cx="344595" cy="345401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80" name="Oval 79"/>
              <p:cNvSpPr>
                <a:spLocks noChangeArrowheads="1"/>
              </p:cNvSpPr>
              <p:nvPr/>
            </p:nvSpPr>
            <p:spPr bwMode="auto">
              <a:xfrm>
                <a:off x="6189484" y="2445095"/>
                <a:ext cx="344596" cy="345401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81" name="Oval 80"/>
              <p:cNvSpPr>
                <a:spLocks noChangeArrowheads="1"/>
              </p:cNvSpPr>
              <p:nvPr/>
            </p:nvSpPr>
            <p:spPr bwMode="auto">
              <a:xfrm>
                <a:off x="6569017" y="2445095"/>
                <a:ext cx="344595" cy="345401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</p:grpSp>
      <p:grpSp>
        <p:nvGrpSpPr>
          <p:cNvPr id="34" name="Group 81"/>
          <p:cNvGrpSpPr/>
          <p:nvPr/>
        </p:nvGrpSpPr>
        <p:grpSpPr>
          <a:xfrm>
            <a:off x="5779373" y="2175846"/>
            <a:ext cx="724336" cy="541940"/>
            <a:chOff x="6189276" y="2067910"/>
            <a:chExt cx="724336" cy="722586"/>
          </a:xfrm>
          <a:solidFill>
            <a:schemeClr val="bg1"/>
          </a:solidFill>
        </p:grpSpPr>
        <p:sp>
          <p:nvSpPr>
            <p:cNvPr id="83" name="Oval 82"/>
            <p:cNvSpPr/>
            <p:nvPr/>
          </p:nvSpPr>
          <p:spPr>
            <a:xfrm>
              <a:off x="6189276" y="2067910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6569398" y="2067910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6189276" y="2446282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6569398" y="2446282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23967" name="Text Box 63"/>
          <p:cNvSpPr txBox="1">
            <a:spLocks noChangeArrowheads="1"/>
          </p:cNvSpPr>
          <p:nvPr/>
        </p:nvSpPr>
        <p:spPr bwMode="auto">
          <a:xfrm>
            <a:off x="97630" y="2918455"/>
            <a:ext cx="29773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 : 2 = 3(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038" y="1435248"/>
            <a:ext cx="215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09818" y="1951854"/>
            <a:ext cx="215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3300"/>
                </a:solidFill>
              </a:rPr>
              <a:t>2</a:t>
            </a:r>
            <a:endParaRPr lang="en-US" sz="2400" b="1" dirty="0">
              <a:solidFill>
                <a:srgbClr val="FF3300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3736832" y="1201167"/>
            <a:ext cx="6350" cy="14287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5638660" y="1191360"/>
            <a:ext cx="6350" cy="14287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0" y="3627274"/>
            <a:ext cx="90963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 : 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(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0" y="4331553"/>
            <a:ext cx="9096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c/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(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75000">
    <p:random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7" grpId="0" animBg="1"/>
      <p:bldP spid="7" grpId="1" animBg="1"/>
      <p:bldP spid="123906" grpId="0"/>
      <p:bldP spid="3" grpId="0"/>
      <p:bldP spid="31" grpId="0"/>
      <p:bldP spid="21" grpId="0"/>
      <p:bldP spid="36" grpId="0"/>
      <p:bldP spid="36" grpId="1"/>
      <p:bldP spid="50" grpId="0"/>
      <p:bldP spid="55" grpId="0"/>
      <p:bldP spid="55" grpId="1"/>
      <p:bldP spid="123967" grpId="0"/>
      <p:bldP spid="8" grpId="0"/>
      <p:bldP spid="8" grpId="1"/>
      <p:bldP spid="67" grpId="0"/>
      <p:bldP spid="67" grpId="1"/>
      <p:bldP spid="87" grpId="0"/>
      <p:bldP spid="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2899" y="1116203"/>
            <a:ext cx="6410326" cy="1836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-76200" y="57150"/>
            <a:ext cx="8915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2: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vườn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5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cau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20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cam.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cam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cau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42899" y="1116203"/>
            <a:ext cx="1676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Tóm</a:t>
            </a:r>
            <a:r>
              <a:rPr lang="en-US" altLang="vi-VN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chemeClr val="tx2"/>
                </a:solidFill>
                <a:latin typeface="Times New Roman" pitchFamily="18" charset="0"/>
              </a:rPr>
              <a:t>tắt</a:t>
            </a:r>
            <a:r>
              <a:rPr lang="en-US" altLang="vi-VN" sz="2800" b="1" dirty="0">
                <a:solidFill>
                  <a:schemeClr val="tx2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5196" name="Group 76"/>
          <p:cNvGrpSpPr>
            <a:grpSpLocks/>
          </p:cNvGrpSpPr>
          <p:nvPr/>
        </p:nvGrpSpPr>
        <p:grpSpPr bwMode="auto">
          <a:xfrm>
            <a:off x="2978686" y="2055227"/>
            <a:ext cx="2743200" cy="114300"/>
            <a:chOff x="768" y="2832"/>
            <a:chExt cx="1728" cy="96"/>
          </a:xfrm>
        </p:grpSpPr>
        <p:sp>
          <p:nvSpPr>
            <p:cNvPr id="25636" name="Line 8"/>
            <p:cNvSpPr>
              <a:spLocks noChangeShapeType="1"/>
            </p:cNvSpPr>
            <p:nvPr/>
          </p:nvSpPr>
          <p:spPr bwMode="auto">
            <a:xfrm>
              <a:off x="1200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Line 14"/>
            <p:cNvSpPr>
              <a:spLocks noChangeShapeType="1"/>
            </p:cNvSpPr>
            <p:nvPr/>
          </p:nvSpPr>
          <p:spPr bwMode="auto">
            <a:xfrm>
              <a:off x="768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Line 16"/>
            <p:cNvSpPr>
              <a:spLocks noChangeShapeType="1"/>
            </p:cNvSpPr>
            <p:nvPr/>
          </p:nvSpPr>
          <p:spPr bwMode="auto">
            <a:xfrm flipV="1">
              <a:off x="768" y="2832"/>
              <a:ext cx="0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Line 22"/>
            <p:cNvSpPr>
              <a:spLocks noChangeShapeType="1"/>
            </p:cNvSpPr>
            <p:nvPr/>
          </p:nvSpPr>
          <p:spPr bwMode="auto">
            <a:xfrm>
              <a:off x="1632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Line 26"/>
            <p:cNvSpPr>
              <a:spLocks noChangeShapeType="1"/>
            </p:cNvSpPr>
            <p:nvPr/>
          </p:nvSpPr>
          <p:spPr bwMode="auto">
            <a:xfrm>
              <a:off x="2064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Line 27"/>
            <p:cNvSpPr>
              <a:spLocks noChangeShapeType="1"/>
            </p:cNvSpPr>
            <p:nvPr/>
          </p:nvSpPr>
          <p:spPr bwMode="auto">
            <a:xfrm flipV="1">
              <a:off x="2496" y="2832"/>
              <a:ext cx="0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1905000" y="1809750"/>
            <a:ext cx="1066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00FF"/>
                </a:solidFill>
                <a:latin typeface="Times New Roman" pitchFamily="18" charset="0"/>
              </a:rPr>
              <a:t>Cam</a:t>
            </a:r>
            <a:endParaRPr lang="en-US" altLang="vi-VN" sz="28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1911886" y="1331327"/>
            <a:ext cx="914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00FF"/>
                </a:solidFill>
                <a:latin typeface="Times New Roman" pitchFamily="18" charset="0"/>
              </a:rPr>
              <a:t>Cau</a:t>
            </a:r>
            <a:endParaRPr lang="en-US" altLang="vi-VN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4106636" y="2182508"/>
            <a:ext cx="121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chemeClr val="tx2"/>
                </a:solidFill>
                <a:latin typeface="Times New Roman" pitchFamily="18" charset="0"/>
              </a:rPr>
              <a:t>20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itchFamily="18" charset="0"/>
              </a:rPr>
              <a:t>cây</a:t>
            </a:r>
            <a:endParaRPr lang="en-US" altLang="vi-VN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2895600" y="1073777"/>
            <a:ext cx="1066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chemeClr val="tx2"/>
                </a:solidFill>
                <a:latin typeface="Times New Roman" pitchFamily="18" charset="0"/>
              </a:rPr>
              <a:t>5 </a:t>
            </a:r>
            <a:r>
              <a:rPr lang="en-US" altLang="vi-VN" sz="2400" dirty="0" err="1">
                <a:solidFill>
                  <a:schemeClr val="tx2"/>
                </a:solidFill>
                <a:latin typeface="Times New Roman" pitchFamily="18" charset="0"/>
              </a:rPr>
              <a:t>cây</a:t>
            </a:r>
            <a:endParaRPr lang="en-US" altLang="vi-VN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5165" name="Group 45"/>
          <p:cNvGrpSpPr>
            <a:grpSpLocks/>
          </p:cNvGrpSpPr>
          <p:nvPr/>
        </p:nvGrpSpPr>
        <p:grpSpPr bwMode="auto">
          <a:xfrm>
            <a:off x="2978686" y="1559927"/>
            <a:ext cx="685800" cy="114300"/>
            <a:chOff x="720" y="2880"/>
            <a:chExt cx="432" cy="96"/>
          </a:xfrm>
        </p:grpSpPr>
        <p:sp>
          <p:nvSpPr>
            <p:cNvPr id="25633" name="Line 46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Line 47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Line 48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97" name="AutoShape 77"/>
          <p:cNvSpPr>
            <a:spLocks/>
          </p:cNvSpPr>
          <p:nvPr/>
        </p:nvSpPr>
        <p:spPr bwMode="auto">
          <a:xfrm rot="16200000" flipV="1">
            <a:off x="4248856" y="860593"/>
            <a:ext cx="209788" cy="2736273"/>
          </a:xfrm>
          <a:prstGeom prst="leftBrace">
            <a:avLst>
              <a:gd name="adj1" fmla="val 116667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7772400" y="534194"/>
            <a:ext cx="762000" cy="0"/>
          </a:xfrm>
          <a:prstGeom prst="line">
            <a:avLst/>
          </a:prstGeom>
          <a:ln w="38100" cmpd="dbl">
            <a:solidFill>
              <a:srgbClr val="FF33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AutoShape 34"/>
          <p:cNvSpPr>
            <a:spLocks/>
          </p:cNvSpPr>
          <p:nvPr/>
        </p:nvSpPr>
        <p:spPr bwMode="auto">
          <a:xfrm rot="16200000" flipV="1">
            <a:off x="3262313" y="1164640"/>
            <a:ext cx="104774" cy="685800"/>
          </a:xfrm>
          <a:prstGeom prst="rightBrace">
            <a:avLst>
              <a:gd name="adj1" fmla="val 108333"/>
              <a:gd name="adj2" fmla="val 4891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1011238"/>
            <a:ext cx="4267200" cy="0"/>
          </a:xfrm>
          <a:prstGeom prst="line">
            <a:avLst/>
          </a:prstGeom>
          <a:ln w="38100" cmpd="dbl">
            <a:solidFill>
              <a:srgbClr val="FF33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57500" y="534194"/>
            <a:ext cx="4076700" cy="0"/>
          </a:xfrm>
          <a:prstGeom prst="line">
            <a:avLst/>
          </a:prstGeom>
          <a:ln w="19050" cmpd="sng">
            <a:solidFill>
              <a:srgbClr val="FF3300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781175" y="2495550"/>
            <a:ext cx="4972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 err="1" smtClean="0">
                <a:solidFill>
                  <a:srgbClr val="FF6600"/>
                </a:solidFill>
                <a:latin typeface="Times New Roman" pitchFamily="18" charset="0"/>
              </a:rPr>
              <a:t>số</a:t>
            </a:r>
            <a:r>
              <a:rPr lang="en-US" altLang="vi-VN" sz="2400" b="1" dirty="0" smtClean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6600"/>
                </a:solidFill>
                <a:latin typeface="Times New Roman" pitchFamily="18" charset="0"/>
              </a:rPr>
              <a:t>cây</a:t>
            </a:r>
            <a:r>
              <a:rPr lang="en-US" altLang="vi-VN" sz="2400" b="1" dirty="0">
                <a:solidFill>
                  <a:srgbClr val="FF6600"/>
                </a:solidFill>
                <a:latin typeface="Times New Roman" pitchFamily="18" charset="0"/>
              </a:rPr>
              <a:t> cam </a:t>
            </a:r>
            <a:r>
              <a:rPr lang="en-US" altLang="vi-VN" sz="2400" b="1" dirty="0" err="1">
                <a:solidFill>
                  <a:srgbClr val="FF6600"/>
                </a:solidFill>
                <a:latin typeface="Times New Roman" pitchFamily="18" charset="0"/>
              </a:rPr>
              <a:t>gấp</a:t>
            </a:r>
            <a:r>
              <a:rPr lang="en-US" altLang="vi-VN" sz="2400" b="1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6600"/>
                </a:solidFill>
                <a:latin typeface="Times New Roman" pitchFamily="18" charset="0"/>
              </a:rPr>
              <a:t>mấy</a:t>
            </a:r>
            <a:r>
              <a:rPr lang="en-US" altLang="vi-VN" sz="2400" b="1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6600"/>
                </a:solidFill>
                <a:latin typeface="Times New Roman" pitchFamily="18" charset="0"/>
              </a:rPr>
              <a:t>lần</a:t>
            </a:r>
            <a:r>
              <a:rPr lang="en-US" altLang="vi-VN" sz="2400" b="1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6600"/>
                </a:solidFill>
                <a:latin typeface="Times New Roman" pitchFamily="18" charset="0"/>
              </a:rPr>
              <a:t>số</a:t>
            </a:r>
            <a:r>
              <a:rPr lang="en-US" altLang="vi-VN" sz="2400" b="1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6600"/>
                </a:solidFill>
                <a:latin typeface="Times New Roman" pitchFamily="18" charset="0"/>
              </a:rPr>
              <a:t>cây</a:t>
            </a:r>
            <a:r>
              <a:rPr lang="en-US" altLang="vi-VN" sz="2400" b="1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FF6600"/>
                </a:solidFill>
                <a:latin typeface="Times New Roman" pitchFamily="18" charset="0"/>
              </a:rPr>
              <a:t>cau</a:t>
            </a:r>
            <a:r>
              <a:rPr lang="en-US" altLang="vi-VN" sz="2400" b="1" dirty="0">
                <a:solidFill>
                  <a:srgbClr val="FF66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1" name="Line 47"/>
          <p:cNvSpPr>
            <a:spLocks noChangeShapeType="1"/>
          </p:cNvSpPr>
          <p:nvPr/>
        </p:nvSpPr>
        <p:spPr bwMode="auto">
          <a:xfrm flipV="1">
            <a:off x="3671372" y="1769477"/>
            <a:ext cx="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47"/>
          <p:cNvSpPr>
            <a:spLocks noChangeShapeType="1"/>
          </p:cNvSpPr>
          <p:nvPr/>
        </p:nvSpPr>
        <p:spPr bwMode="auto">
          <a:xfrm flipV="1">
            <a:off x="2978686" y="1769477"/>
            <a:ext cx="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47"/>
          <p:cNvSpPr>
            <a:spLocks noChangeShapeType="1"/>
          </p:cNvSpPr>
          <p:nvPr/>
        </p:nvSpPr>
        <p:spPr bwMode="auto">
          <a:xfrm flipV="1">
            <a:off x="3671372" y="1975153"/>
            <a:ext cx="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71"/>
          <p:cNvSpPr txBox="1">
            <a:spLocks noChangeArrowheads="1"/>
          </p:cNvSpPr>
          <p:nvPr/>
        </p:nvSpPr>
        <p:spPr bwMode="auto">
          <a:xfrm>
            <a:off x="3340636" y="2893366"/>
            <a:ext cx="1600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5" name="Text Box 72"/>
          <p:cNvSpPr txBox="1">
            <a:spLocks noChangeArrowheads="1"/>
          </p:cNvSpPr>
          <p:nvPr/>
        </p:nvSpPr>
        <p:spPr bwMode="auto">
          <a:xfrm>
            <a:off x="1279793" y="3314700"/>
            <a:ext cx="72321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cam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cau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36" name="Text Box 75"/>
          <p:cNvSpPr txBox="1">
            <a:spLocks noChangeArrowheads="1"/>
          </p:cNvSpPr>
          <p:nvPr/>
        </p:nvSpPr>
        <p:spPr bwMode="auto">
          <a:xfrm>
            <a:off x="3124200" y="4476750"/>
            <a:ext cx="2667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Đáp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: 4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7" name="Text Box 82"/>
          <p:cNvSpPr txBox="1">
            <a:spLocks noChangeArrowheads="1"/>
          </p:cNvSpPr>
          <p:nvPr/>
        </p:nvSpPr>
        <p:spPr bwMode="auto">
          <a:xfrm>
            <a:off x="2876550" y="3904595"/>
            <a:ext cx="3352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: 5 = 4 (lần)</a:t>
            </a:r>
            <a:endParaRPr lang="en-US" altLang="vi-VN" sz="28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80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949"/>
    </mc:Choice>
    <mc:Fallback xmlns="">
      <p:transition spd="slow" advTm="79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20"/>
                            </p:stCondLst>
                            <p:childTnLst>
                              <p:par>
                                <p:cTn id="10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100"/>
                            </p:stCondLst>
                            <p:childTnLst>
                              <p:par>
                                <p:cTn id="1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126" grpId="0"/>
      <p:bldP spid="5127" grpId="0"/>
      <p:bldP spid="5158" grpId="0"/>
      <p:bldP spid="5159" grpId="0"/>
      <p:bldP spid="5163" grpId="0"/>
      <p:bldP spid="5164" grpId="0"/>
      <p:bldP spid="5197" grpId="0" animBg="1"/>
      <p:bldP spid="29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52400" y="1057275"/>
            <a:ext cx="8153399" cy="1895475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-19050"/>
            <a:ext cx="9144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3: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lợn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nặng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42 kg,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ngỗng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nặng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6 kg.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lợn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cân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nặng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ngỗng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694906" y="2995613"/>
            <a:ext cx="17541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219200" y="3505200"/>
            <a:ext cx="708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Con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lợn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cân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nặng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con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ngỗng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301206" y="3973512"/>
            <a:ext cx="292258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42 : 6 = 7 (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249612" y="4425156"/>
            <a:ext cx="292258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Đáp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: 7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09600" y="981075"/>
            <a:ext cx="1676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>
                <a:solidFill>
                  <a:srgbClr val="FF0000"/>
                </a:solidFill>
                <a:latin typeface="Times New Roman" pitchFamily="18" charset="0"/>
              </a:rPr>
              <a:t>Tóm tắt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1828800" y="1600200"/>
            <a:ext cx="6324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1828800" y="203835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1828800" y="1543050"/>
            <a:ext cx="0" cy="114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>
            <a:off x="8153400" y="1543050"/>
            <a:ext cx="0" cy="114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1828800" y="1981200"/>
            <a:ext cx="0" cy="114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>
            <a:off x="2743200" y="1981200"/>
            <a:ext cx="0" cy="114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304800" y="1428750"/>
            <a:ext cx="91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228600" y="1885950"/>
            <a:ext cx="1371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Ngỗng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30" name="AutoShape 34"/>
          <p:cNvSpPr>
            <a:spLocks/>
          </p:cNvSpPr>
          <p:nvPr/>
        </p:nvSpPr>
        <p:spPr bwMode="auto">
          <a:xfrm rot="5400000">
            <a:off x="2247900" y="1695450"/>
            <a:ext cx="76200" cy="914400"/>
          </a:xfrm>
          <a:prstGeom prst="rightBrace">
            <a:avLst>
              <a:gd name="adj1" fmla="val 108333"/>
              <a:gd name="adj2" fmla="val 4891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1905000" y="2154814"/>
            <a:ext cx="99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kg</a:t>
            </a:r>
          </a:p>
        </p:txBody>
      </p:sp>
      <p:sp>
        <p:nvSpPr>
          <p:cNvPr id="4132" name="AutoShape 36"/>
          <p:cNvSpPr>
            <a:spLocks/>
          </p:cNvSpPr>
          <p:nvPr/>
        </p:nvSpPr>
        <p:spPr bwMode="auto">
          <a:xfrm rot="-5400000">
            <a:off x="4962525" y="-1666875"/>
            <a:ext cx="57150" cy="6324600"/>
          </a:xfrm>
          <a:prstGeom prst="rightBrace">
            <a:avLst>
              <a:gd name="adj1" fmla="val 6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4191000" y="1057275"/>
            <a:ext cx="1905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42 kg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438400" y="895350"/>
            <a:ext cx="63246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38400" y="971550"/>
            <a:ext cx="63246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017588" y="2419350"/>
            <a:ext cx="708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6600"/>
                </a:solidFill>
                <a:latin typeface="Times New Roman" pitchFamily="18" charset="0"/>
              </a:rPr>
              <a:t>con </a:t>
            </a:r>
            <a:r>
              <a:rPr lang="en-US" altLang="vi-VN" sz="2800" b="1" dirty="0" err="1">
                <a:solidFill>
                  <a:srgbClr val="FF6600"/>
                </a:solidFill>
                <a:latin typeface="Times New Roman" pitchFamily="18" charset="0"/>
              </a:rPr>
              <a:t>lợn</a:t>
            </a:r>
            <a:r>
              <a:rPr lang="en-US" altLang="vi-VN" sz="2800" b="1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6600"/>
                </a:solidFill>
                <a:latin typeface="Times New Roman" pitchFamily="18" charset="0"/>
              </a:rPr>
              <a:t>cân</a:t>
            </a:r>
            <a:r>
              <a:rPr lang="en-US" altLang="vi-VN" sz="2800" b="1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6600"/>
                </a:solidFill>
                <a:latin typeface="Times New Roman" pitchFamily="18" charset="0"/>
              </a:rPr>
              <a:t>nặng</a:t>
            </a:r>
            <a:r>
              <a:rPr lang="en-US" altLang="vi-VN" sz="2800" b="1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6600"/>
                </a:solidFill>
                <a:latin typeface="Times New Roman" pitchFamily="18" charset="0"/>
              </a:rPr>
              <a:t>gấp</a:t>
            </a:r>
            <a:r>
              <a:rPr lang="en-US" altLang="vi-VN" sz="2800" b="1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6600"/>
                </a:solidFill>
                <a:latin typeface="Times New Roman" pitchFamily="18" charset="0"/>
              </a:rPr>
              <a:t>mấy</a:t>
            </a:r>
            <a:r>
              <a:rPr lang="en-US" altLang="vi-VN" sz="2800" b="1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6600"/>
                </a:solidFill>
                <a:latin typeface="Times New Roman" pitchFamily="18" charset="0"/>
              </a:rPr>
              <a:t>lần</a:t>
            </a:r>
            <a:r>
              <a:rPr lang="en-US" altLang="vi-VN" sz="2800" b="1" dirty="0">
                <a:solidFill>
                  <a:srgbClr val="FF6600"/>
                </a:solidFill>
                <a:latin typeface="Times New Roman" pitchFamily="18" charset="0"/>
              </a:rPr>
              <a:t> con </a:t>
            </a:r>
            <a:r>
              <a:rPr lang="en-US" altLang="vi-VN" sz="2800" b="1" dirty="0" err="1" smtClean="0">
                <a:solidFill>
                  <a:srgbClr val="FF6600"/>
                </a:solidFill>
                <a:latin typeface="Times New Roman" pitchFamily="18" charset="0"/>
              </a:rPr>
              <a:t>ngỗng</a:t>
            </a:r>
            <a:r>
              <a:rPr lang="en-US" altLang="vi-VN" sz="2800" b="1" dirty="0" smtClean="0">
                <a:solidFill>
                  <a:srgbClr val="FF6600"/>
                </a:solidFill>
                <a:latin typeface="Times New Roman" pitchFamily="18" charset="0"/>
              </a:rPr>
              <a:t>?</a:t>
            </a:r>
            <a:endParaRPr lang="en-US" altLang="vi-VN" sz="2800" b="1" dirty="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>
            <a:off x="2743200" y="1743075"/>
            <a:ext cx="0" cy="1143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1828800" y="1743075"/>
            <a:ext cx="0" cy="1143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>
            <a:off x="2750820" y="1545431"/>
            <a:ext cx="0" cy="1143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905000" y="438944"/>
            <a:ext cx="3352800" cy="1905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032500" y="427038"/>
            <a:ext cx="23495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-63500" y="895350"/>
            <a:ext cx="16637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38"/>
    </mc:Choice>
    <mc:Fallback xmlns="">
      <p:transition spd="slow" advTm="79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900" decel="100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102" grpId="0"/>
      <p:bldP spid="4104" grpId="0"/>
      <p:bldP spid="4105" grpId="0"/>
      <p:bldP spid="4106" grpId="0"/>
      <p:bldP spid="4114" grpId="0" animBg="1"/>
      <p:bldP spid="4115" grpId="0" animBg="1"/>
      <p:bldP spid="4117" grpId="0" animBg="1"/>
      <p:bldP spid="4125" grpId="0" animBg="1"/>
      <p:bldP spid="4126" grpId="0" animBg="1"/>
      <p:bldP spid="4127" grpId="0" animBg="1"/>
      <p:bldP spid="4128" grpId="0"/>
      <p:bldP spid="4129" grpId="0"/>
      <p:bldP spid="4131" grpId="0"/>
      <p:bldP spid="4133" grpId="0"/>
      <p:bldP spid="23" grpId="0"/>
      <p:bldP spid="24" grpId="0" animBg="1"/>
      <p:bldP spid="25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EJ0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0"/>
            <a:ext cx="114490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524000" y="664785"/>
            <a:ext cx="70040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  <a:buFontTx/>
              <a:buChar char="-"/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58)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055730"/>
      </p:ext>
    </p:extLst>
  </p:cSld>
  <p:clrMapOvr>
    <a:masterClrMapping/>
  </p:clrMapOvr>
  <p:transition advTm="265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6"/>
          <p:cNvGrpSpPr>
            <a:grpSpLocks/>
          </p:cNvGrpSpPr>
          <p:nvPr/>
        </p:nvGrpSpPr>
        <p:grpSpPr bwMode="auto">
          <a:xfrm>
            <a:off x="685800" y="3257550"/>
            <a:ext cx="3962400" cy="1714500"/>
            <a:chOff x="1344" y="0"/>
            <a:chExt cx="1104" cy="924"/>
          </a:xfrm>
        </p:grpSpPr>
        <p:pic>
          <p:nvPicPr>
            <p:cNvPr id="30732" name="Picture 7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3" name="Picture 8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3" name="Group 9"/>
          <p:cNvGrpSpPr>
            <a:grpSpLocks/>
          </p:cNvGrpSpPr>
          <p:nvPr/>
        </p:nvGrpSpPr>
        <p:grpSpPr bwMode="auto">
          <a:xfrm>
            <a:off x="4343400" y="3314700"/>
            <a:ext cx="3962400" cy="1714500"/>
            <a:chOff x="1344" y="0"/>
            <a:chExt cx="1104" cy="924"/>
          </a:xfrm>
        </p:grpSpPr>
        <p:pic>
          <p:nvPicPr>
            <p:cNvPr id="30730" name="Picture 10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1" name="Picture 1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0"/>
              <a:ext cx="624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2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1" name="Picture 13">
            <a:hlinkHover r:id="" action="ppaction://noaction">
              <a:snd r:embed="rId4" name="applause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28750"/>
            <a:ext cx="5867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4"/>
          <p:cNvPicPr>
            <a:picLocks noChangeAspect="1" noChangeArrowheads="1" noCrop="1"/>
          </p:cNvPicPr>
          <p:nvPr/>
        </p:nvPicPr>
        <p:blipFill>
          <a:blip r:embed="rId6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914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1450"/>
            <a:ext cx="914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1465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5755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1"/>
    </mc:Choice>
    <mc:Fallback xmlns="">
      <p:transition spd="slow" advTm="98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04800" y="1885950"/>
            <a:ext cx="784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ts val="600"/>
              </a:spcBef>
              <a:buFontTx/>
              <a:buChar char="-"/>
            </a:pP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so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sánh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itchFamily="18" charset="0"/>
              </a:rPr>
              <a:t>bé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04800" y="2627843"/>
            <a:ext cx="8077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ts val="600"/>
              </a:spcBef>
              <a:buFontTx/>
              <a:buChar char="-"/>
            </a:pP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vi-VN" altLang="vi-VN" sz="3200" b="1" dirty="0" smtClean="0">
                <a:solidFill>
                  <a:srgbClr val="0000FF"/>
                </a:solidFill>
                <a:latin typeface="Times New Roman" pitchFamily="18" charset="0"/>
              </a:rPr>
              <a:t>Biết </a:t>
            </a:r>
            <a:r>
              <a:rPr lang="vi-VN" altLang="vi-VN" sz="3200" b="1" dirty="0">
                <a:solidFill>
                  <a:srgbClr val="0000FF"/>
                </a:solidFill>
                <a:latin typeface="Times New Roman" pitchFamily="18" charset="0"/>
              </a:rPr>
              <a:t>thực hiện gấp một số lên nhiều lần và vận dụng giải bài toán có lời văn</a:t>
            </a:r>
            <a:r>
              <a:rPr lang="vi-VN" altLang="vi-VN" sz="32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altLang="vi-VN" sz="32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263" name="WordArt 23"/>
          <p:cNvSpPr>
            <a:spLocks noChangeArrowheads="1" noChangeShapeType="1" noTextEdit="1"/>
          </p:cNvSpPr>
          <p:nvPr/>
        </p:nvSpPr>
        <p:spPr bwMode="auto">
          <a:xfrm>
            <a:off x="623888" y="628650"/>
            <a:ext cx="40862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Yêu cầu cần đạt 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91"/>
    </mc:Choice>
    <mc:Fallback xmlns="">
      <p:transition spd="slow" advTm="29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2" grpId="0"/>
      <p:bldP spid="102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.KSA0L5RTH9J4Y1T\Desktop\123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549128" y="1485900"/>
            <a:ext cx="4251722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/>
                <a:cs typeface="Times New Roman"/>
              </a:rPr>
              <a:t>KIỂM TRA BÀI CŨ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657350" y="2286000"/>
            <a:ext cx="58864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</a:rPr>
              <a:t>Muốn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657350" y="3314700"/>
            <a:ext cx="58864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</a:rPr>
              <a:t>Muốn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</a:rPr>
              <a:t>giảm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2914650" y="2743200"/>
            <a:ext cx="25717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>
                <a:latin typeface="Times New Roman" pitchFamily="18" charset="0"/>
              </a:rPr>
              <a:t>5 </a:t>
            </a:r>
            <a:r>
              <a:rPr lang="en-US" sz="2100" b="1" dirty="0" err="1">
                <a:latin typeface="Times New Roman" pitchFamily="18" charset="0"/>
              </a:rPr>
              <a:t>gấp</a:t>
            </a:r>
            <a:r>
              <a:rPr lang="en-US" sz="2100" b="1" dirty="0">
                <a:latin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</a:rPr>
              <a:t>lên</a:t>
            </a:r>
            <a:r>
              <a:rPr lang="en-US" sz="2100" b="1" dirty="0">
                <a:latin typeface="Times New Roman" pitchFamily="18" charset="0"/>
              </a:rPr>
              <a:t> 6 </a:t>
            </a:r>
            <a:r>
              <a:rPr lang="en-US" sz="2100" b="1" dirty="0" err="1">
                <a:latin typeface="Times New Roman" pitchFamily="18" charset="0"/>
              </a:rPr>
              <a:t>lần</a:t>
            </a:r>
            <a:r>
              <a:rPr lang="en-US" sz="2100" b="1" dirty="0">
                <a:latin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</a:rPr>
              <a:t>được</a:t>
            </a:r>
            <a:r>
              <a:rPr lang="en-US" sz="2100" b="1" dirty="0">
                <a:latin typeface="Times New Roman" pitchFamily="18" charset="0"/>
              </a:rPr>
              <a:t>: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857500" y="3771900"/>
            <a:ext cx="32575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>
                <a:latin typeface="Times New Roman" pitchFamily="18" charset="0"/>
              </a:rPr>
              <a:t>12 </a:t>
            </a:r>
            <a:r>
              <a:rPr lang="en-US" sz="2100" b="1" dirty="0" err="1">
                <a:latin typeface="Times New Roman" pitchFamily="18" charset="0"/>
              </a:rPr>
              <a:t>giảm</a:t>
            </a:r>
            <a:r>
              <a:rPr lang="en-US" sz="2100" b="1" dirty="0">
                <a:latin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</a:rPr>
              <a:t>đi</a:t>
            </a:r>
            <a:r>
              <a:rPr lang="en-US" sz="2100" b="1" dirty="0">
                <a:latin typeface="Times New Roman" pitchFamily="18" charset="0"/>
              </a:rPr>
              <a:t> 3 </a:t>
            </a:r>
            <a:r>
              <a:rPr lang="en-US" sz="2100" b="1" dirty="0" err="1">
                <a:latin typeface="Times New Roman" pitchFamily="18" charset="0"/>
              </a:rPr>
              <a:t>lần</a:t>
            </a:r>
            <a:r>
              <a:rPr lang="en-US" sz="2100" b="1" dirty="0">
                <a:latin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</a:rPr>
              <a:t>được</a:t>
            </a:r>
            <a:r>
              <a:rPr lang="en-US" sz="2100" b="1" dirty="0">
                <a:latin typeface="Times New Roman" pitchFamily="18" charset="0"/>
              </a:rPr>
              <a:t>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29250" y="2750835"/>
            <a:ext cx="45397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30</a:t>
            </a:r>
            <a:endParaRPr lang="en-US" sz="2100" dirty="0"/>
          </a:p>
        </p:txBody>
      </p:sp>
      <p:sp>
        <p:nvSpPr>
          <p:cNvPr id="30" name="Rectangle 29"/>
          <p:cNvSpPr/>
          <p:nvPr/>
        </p:nvSpPr>
        <p:spPr>
          <a:xfrm>
            <a:off x="5498998" y="3779535"/>
            <a:ext cx="31931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6727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20" grpId="0"/>
      <p:bldP spid="21" grpId="0"/>
      <p:bldP spid="23" grpId="0"/>
      <p:bldP spid="24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53"/>
          <p:cNvGrpSpPr>
            <a:grpSpLocks/>
          </p:cNvGrpSpPr>
          <p:nvPr/>
        </p:nvGrpSpPr>
        <p:grpSpPr bwMode="auto">
          <a:xfrm>
            <a:off x="1066800" y="3143250"/>
            <a:ext cx="2743200" cy="114300"/>
            <a:chOff x="672" y="2640"/>
            <a:chExt cx="1728" cy="96"/>
          </a:xfrm>
        </p:grpSpPr>
        <p:grpSp>
          <p:nvGrpSpPr>
            <p:cNvPr id="19490" name="Group 49"/>
            <p:cNvGrpSpPr>
              <a:grpSpLocks/>
            </p:cNvGrpSpPr>
            <p:nvPr/>
          </p:nvGrpSpPr>
          <p:grpSpPr bwMode="auto">
            <a:xfrm>
              <a:off x="672" y="2640"/>
              <a:ext cx="1728" cy="96"/>
              <a:chOff x="672" y="2640"/>
              <a:chExt cx="1728" cy="96"/>
            </a:xfrm>
          </p:grpSpPr>
          <p:sp>
            <p:nvSpPr>
              <p:cNvPr id="19492" name="Line 8"/>
              <p:cNvSpPr>
                <a:spLocks noChangeShapeType="1"/>
              </p:cNvSpPr>
              <p:nvPr/>
            </p:nvSpPr>
            <p:spPr bwMode="auto">
              <a:xfrm>
                <a:off x="1248" y="268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3" name="Line 9"/>
              <p:cNvSpPr>
                <a:spLocks noChangeShapeType="1"/>
              </p:cNvSpPr>
              <p:nvPr/>
            </p:nvSpPr>
            <p:spPr bwMode="auto">
              <a:xfrm flipV="1">
                <a:off x="672" y="264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4" name="Line 13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5" name="Line 15"/>
              <p:cNvSpPr>
                <a:spLocks noChangeShapeType="1"/>
              </p:cNvSpPr>
              <p:nvPr/>
            </p:nvSpPr>
            <p:spPr bwMode="auto">
              <a:xfrm flipV="1">
                <a:off x="2400" y="264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6" name="Line 17"/>
              <p:cNvSpPr>
                <a:spLocks noChangeShapeType="1"/>
              </p:cNvSpPr>
              <p:nvPr/>
            </p:nvSpPr>
            <p:spPr bwMode="auto">
              <a:xfrm>
                <a:off x="672" y="268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91" name="Line 52"/>
            <p:cNvSpPr>
              <a:spLocks noChangeShapeType="1"/>
            </p:cNvSpPr>
            <p:nvPr/>
          </p:nvSpPr>
          <p:spPr bwMode="auto">
            <a:xfrm flipV="1">
              <a:off x="1248" y="2640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0" y="57150"/>
            <a:ext cx="1981200" cy="51435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vi-VN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28600" y="418494"/>
            <a:ext cx="891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AB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6 cm,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CD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2 cm.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AB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CD ?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890588" y="1819275"/>
            <a:ext cx="18288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>
                <a:solidFill>
                  <a:srgbClr val="0000FF"/>
                </a:solidFill>
                <a:latin typeface="Times New Roman" pitchFamily="18" charset="0"/>
              </a:rPr>
              <a:t>Tóm tắt</a:t>
            </a: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1600200" y="372427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/>
              <a:t>D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0" y="371475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/>
              <a:t>C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3352800" y="280035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/>
              <a:t>B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52388" y="280035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/>
              <a:t>A</a:t>
            </a:r>
          </a:p>
        </p:txBody>
      </p:sp>
      <p:grpSp>
        <p:nvGrpSpPr>
          <p:cNvPr id="8228" name="Group 36"/>
          <p:cNvGrpSpPr>
            <a:grpSpLocks/>
          </p:cNvGrpSpPr>
          <p:nvPr/>
        </p:nvGrpSpPr>
        <p:grpSpPr bwMode="auto">
          <a:xfrm>
            <a:off x="2438400" y="3143250"/>
            <a:ext cx="914400" cy="114300"/>
            <a:chOff x="1632" y="3408"/>
            <a:chExt cx="576" cy="96"/>
          </a:xfrm>
        </p:grpSpPr>
        <p:sp>
          <p:nvSpPr>
            <p:cNvPr id="19487" name="Line 32"/>
            <p:cNvSpPr>
              <a:spLocks noChangeShapeType="1"/>
            </p:cNvSpPr>
            <p:nvPr/>
          </p:nvSpPr>
          <p:spPr bwMode="auto">
            <a:xfrm flipV="1">
              <a:off x="1632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Line 33"/>
            <p:cNvSpPr>
              <a:spLocks noChangeShapeType="1"/>
            </p:cNvSpPr>
            <p:nvPr/>
          </p:nvSpPr>
          <p:spPr bwMode="auto">
            <a:xfrm flipV="1">
              <a:off x="2208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35"/>
            <p:cNvSpPr>
              <a:spLocks noChangeShapeType="1"/>
            </p:cNvSpPr>
            <p:nvPr/>
          </p:nvSpPr>
          <p:spPr bwMode="auto">
            <a:xfrm>
              <a:off x="1632" y="3456"/>
              <a:ext cx="57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29" name="Group 37"/>
          <p:cNvGrpSpPr>
            <a:grpSpLocks/>
          </p:cNvGrpSpPr>
          <p:nvPr/>
        </p:nvGrpSpPr>
        <p:grpSpPr bwMode="auto">
          <a:xfrm>
            <a:off x="609600" y="3143250"/>
            <a:ext cx="914400" cy="114300"/>
            <a:chOff x="1632" y="3408"/>
            <a:chExt cx="576" cy="96"/>
          </a:xfrm>
        </p:grpSpPr>
        <p:sp>
          <p:nvSpPr>
            <p:cNvPr id="19484" name="Line 38"/>
            <p:cNvSpPr>
              <a:spLocks noChangeShapeType="1"/>
            </p:cNvSpPr>
            <p:nvPr/>
          </p:nvSpPr>
          <p:spPr bwMode="auto">
            <a:xfrm flipV="1">
              <a:off x="1632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39"/>
            <p:cNvSpPr>
              <a:spLocks noChangeShapeType="1"/>
            </p:cNvSpPr>
            <p:nvPr/>
          </p:nvSpPr>
          <p:spPr bwMode="auto">
            <a:xfrm flipV="1">
              <a:off x="2208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40"/>
            <p:cNvSpPr>
              <a:spLocks noChangeShapeType="1"/>
            </p:cNvSpPr>
            <p:nvPr/>
          </p:nvSpPr>
          <p:spPr bwMode="auto">
            <a:xfrm>
              <a:off x="1632" y="3456"/>
              <a:ext cx="57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33" name="Group 41"/>
          <p:cNvGrpSpPr>
            <a:grpSpLocks/>
          </p:cNvGrpSpPr>
          <p:nvPr/>
        </p:nvGrpSpPr>
        <p:grpSpPr bwMode="auto">
          <a:xfrm>
            <a:off x="1524000" y="3143250"/>
            <a:ext cx="914400" cy="114300"/>
            <a:chOff x="1632" y="3408"/>
            <a:chExt cx="576" cy="96"/>
          </a:xfrm>
        </p:grpSpPr>
        <p:sp>
          <p:nvSpPr>
            <p:cNvPr id="19481" name="Line 42"/>
            <p:cNvSpPr>
              <a:spLocks noChangeShapeType="1"/>
            </p:cNvSpPr>
            <p:nvPr/>
          </p:nvSpPr>
          <p:spPr bwMode="auto">
            <a:xfrm flipV="1">
              <a:off x="1632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43"/>
            <p:cNvSpPr>
              <a:spLocks noChangeShapeType="1"/>
            </p:cNvSpPr>
            <p:nvPr/>
          </p:nvSpPr>
          <p:spPr bwMode="auto">
            <a:xfrm flipV="1">
              <a:off x="2208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Line 44"/>
            <p:cNvSpPr>
              <a:spLocks noChangeShapeType="1"/>
            </p:cNvSpPr>
            <p:nvPr/>
          </p:nvSpPr>
          <p:spPr bwMode="auto">
            <a:xfrm>
              <a:off x="1632" y="3456"/>
              <a:ext cx="57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40" name="Line 48"/>
          <p:cNvSpPr>
            <a:spLocks noChangeShapeType="1"/>
          </p:cNvSpPr>
          <p:nvPr/>
        </p:nvSpPr>
        <p:spPr bwMode="auto">
          <a:xfrm>
            <a:off x="600075" y="3943350"/>
            <a:ext cx="914400" cy="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6" name="AutoShape 54"/>
          <p:cNvSpPr>
            <a:spLocks/>
          </p:cNvSpPr>
          <p:nvPr/>
        </p:nvSpPr>
        <p:spPr bwMode="auto">
          <a:xfrm rot="16200000" flipV="1">
            <a:off x="1866900" y="1714500"/>
            <a:ext cx="228600" cy="2743200"/>
          </a:xfrm>
          <a:prstGeom prst="rightBracket">
            <a:avLst>
              <a:gd name="adj" fmla="val 436278"/>
            </a:avLst>
          </a:prstGeom>
          <a:noFill/>
          <a:ln w="12700">
            <a:solidFill>
              <a:srgbClr val="0000FF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endParaRPr lang="vi-VN" altLang="vi-VN">
              <a:solidFill>
                <a:srgbClr val="CC0000"/>
              </a:solidFill>
            </a:endParaRPr>
          </a:p>
        </p:txBody>
      </p:sp>
      <p:sp>
        <p:nvSpPr>
          <p:cNvPr id="19471" name="Line 55"/>
          <p:cNvSpPr>
            <a:spLocks noChangeShapeType="1"/>
          </p:cNvSpPr>
          <p:nvPr/>
        </p:nvSpPr>
        <p:spPr bwMode="auto">
          <a:xfrm flipV="1">
            <a:off x="1981200" y="3200400"/>
            <a:ext cx="0" cy="40005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1447800" y="2419350"/>
            <a:ext cx="91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/>
              <a:t>6 cm</a:t>
            </a:r>
          </a:p>
        </p:txBody>
      </p:sp>
      <p:sp>
        <p:nvSpPr>
          <p:cNvPr id="8249" name="Text Box 57"/>
          <p:cNvSpPr txBox="1">
            <a:spLocks noChangeArrowheads="1"/>
          </p:cNvSpPr>
          <p:nvPr/>
        </p:nvSpPr>
        <p:spPr bwMode="auto">
          <a:xfrm>
            <a:off x="609600" y="4167187"/>
            <a:ext cx="91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/>
              <a:t>2cm</a:t>
            </a:r>
          </a:p>
        </p:txBody>
      </p:sp>
      <p:pic>
        <p:nvPicPr>
          <p:cNvPr id="19475" name="Picture 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863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64" name="Line 72"/>
          <p:cNvSpPr>
            <a:spLocks noChangeShapeType="1"/>
          </p:cNvSpPr>
          <p:nvPr/>
        </p:nvSpPr>
        <p:spPr bwMode="auto">
          <a:xfrm>
            <a:off x="595313" y="3132138"/>
            <a:ext cx="0" cy="114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6" name="Line 74"/>
          <p:cNvSpPr>
            <a:spLocks noChangeShapeType="1"/>
          </p:cNvSpPr>
          <p:nvPr/>
        </p:nvSpPr>
        <p:spPr bwMode="auto">
          <a:xfrm>
            <a:off x="3367088" y="3132138"/>
            <a:ext cx="0" cy="114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7" name="Line 75"/>
          <p:cNvSpPr>
            <a:spLocks noChangeShapeType="1"/>
          </p:cNvSpPr>
          <p:nvPr/>
        </p:nvSpPr>
        <p:spPr bwMode="auto">
          <a:xfrm>
            <a:off x="590550" y="3905250"/>
            <a:ext cx="0" cy="114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8" name="Line 76"/>
          <p:cNvSpPr>
            <a:spLocks noChangeShapeType="1"/>
          </p:cNvSpPr>
          <p:nvPr/>
        </p:nvSpPr>
        <p:spPr bwMode="auto">
          <a:xfrm>
            <a:off x="1533525" y="3905250"/>
            <a:ext cx="0" cy="114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70" name="AutoShape 78"/>
          <p:cNvSpPr>
            <a:spLocks/>
          </p:cNvSpPr>
          <p:nvPr/>
        </p:nvSpPr>
        <p:spPr bwMode="auto">
          <a:xfrm rot="-5400000">
            <a:off x="995363" y="3657600"/>
            <a:ext cx="1143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cxnSp>
        <p:nvCxnSpPr>
          <p:cNvPr id="3" name="Straight Connector 2"/>
          <p:cNvCxnSpPr>
            <a:stCxn id="8198" idx="1"/>
          </p:cNvCxnSpPr>
          <p:nvPr/>
        </p:nvCxnSpPr>
        <p:spPr>
          <a:xfrm flipV="1">
            <a:off x="228600" y="895547"/>
            <a:ext cx="769620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57188" y="1372601"/>
            <a:ext cx="7339012" cy="13805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Line 75"/>
          <p:cNvSpPr>
            <a:spLocks noChangeShapeType="1"/>
          </p:cNvSpPr>
          <p:nvPr/>
        </p:nvSpPr>
        <p:spPr bwMode="auto">
          <a:xfrm>
            <a:off x="587375" y="3314700"/>
            <a:ext cx="0" cy="1143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75"/>
          <p:cNvSpPr>
            <a:spLocks noChangeShapeType="1"/>
          </p:cNvSpPr>
          <p:nvPr/>
        </p:nvSpPr>
        <p:spPr bwMode="auto">
          <a:xfrm>
            <a:off x="1524000" y="3311525"/>
            <a:ext cx="0" cy="114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75"/>
          <p:cNvSpPr>
            <a:spLocks noChangeShapeType="1"/>
          </p:cNvSpPr>
          <p:nvPr/>
        </p:nvSpPr>
        <p:spPr bwMode="auto">
          <a:xfrm>
            <a:off x="590550" y="3729037"/>
            <a:ext cx="0" cy="1143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75"/>
          <p:cNvSpPr>
            <a:spLocks noChangeShapeType="1"/>
          </p:cNvSpPr>
          <p:nvPr/>
        </p:nvSpPr>
        <p:spPr bwMode="auto">
          <a:xfrm>
            <a:off x="1532803" y="3718188"/>
            <a:ext cx="0" cy="114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75"/>
          <p:cNvSpPr>
            <a:spLocks noChangeShapeType="1"/>
          </p:cNvSpPr>
          <p:nvPr/>
        </p:nvSpPr>
        <p:spPr bwMode="auto">
          <a:xfrm>
            <a:off x="587375" y="3524250"/>
            <a:ext cx="0" cy="1143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75"/>
          <p:cNvSpPr>
            <a:spLocks noChangeShapeType="1"/>
          </p:cNvSpPr>
          <p:nvPr/>
        </p:nvSpPr>
        <p:spPr bwMode="auto">
          <a:xfrm>
            <a:off x="1524000" y="3521075"/>
            <a:ext cx="0" cy="114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6697"/>
    </mc:Choice>
    <mc:Fallback xmlns="">
      <p:transition spd="slow" advTm="566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1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1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20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6" presetClass="entr" presetSubtype="21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/>
      <p:bldP spid="8199" grpId="0"/>
      <p:bldP spid="8216" grpId="0"/>
      <p:bldP spid="8217" grpId="0"/>
      <p:bldP spid="8218" grpId="0"/>
      <p:bldP spid="8240" grpId="0" animBg="1"/>
      <p:bldP spid="8246" grpId="0" animBg="1"/>
      <p:bldP spid="8248" grpId="0"/>
      <p:bldP spid="8249" grpId="0"/>
      <p:bldP spid="8264" grpId="0" animBg="1"/>
      <p:bldP spid="8266" grpId="0" animBg="1"/>
      <p:bldP spid="8267" grpId="0" animBg="1"/>
      <p:bldP spid="8268" grpId="0" animBg="1"/>
      <p:bldP spid="48" grpId="0" animBg="1"/>
      <p:bldP spid="49" grpId="0" animBg="1"/>
      <p:bldP spid="50" grpId="0" animBg="1"/>
      <p:bldP spid="52" grpId="0" animBg="1"/>
      <p:bldP spid="51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53"/>
          <p:cNvGrpSpPr>
            <a:grpSpLocks/>
          </p:cNvGrpSpPr>
          <p:nvPr/>
        </p:nvGrpSpPr>
        <p:grpSpPr bwMode="auto">
          <a:xfrm>
            <a:off x="1066800" y="3143250"/>
            <a:ext cx="2743200" cy="114300"/>
            <a:chOff x="672" y="2640"/>
            <a:chExt cx="1728" cy="96"/>
          </a:xfrm>
        </p:grpSpPr>
        <p:grpSp>
          <p:nvGrpSpPr>
            <p:cNvPr id="20516" name="Group 49"/>
            <p:cNvGrpSpPr>
              <a:grpSpLocks/>
            </p:cNvGrpSpPr>
            <p:nvPr/>
          </p:nvGrpSpPr>
          <p:grpSpPr bwMode="auto">
            <a:xfrm>
              <a:off x="672" y="2640"/>
              <a:ext cx="1728" cy="96"/>
              <a:chOff x="672" y="2640"/>
              <a:chExt cx="1728" cy="96"/>
            </a:xfrm>
          </p:grpSpPr>
          <p:sp>
            <p:nvSpPr>
              <p:cNvPr id="20518" name="Line 8"/>
              <p:cNvSpPr>
                <a:spLocks noChangeShapeType="1"/>
              </p:cNvSpPr>
              <p:nvPr/>
            </p:nvSpPr>
            <p:spPr bwMode="auto">
              <a:xfrm>
                <a:off x="1248" y="268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9" name="Line 9"/>
              <p:cNvSpPr>
                <a:spLocks noChangeShapeType="1"/>
              </p:cNvSpPr>
              <p:nvPr/>
            </p:nvSpPr>
            <p:spPr bwMode="auto">
              <a:xfrm flipV="1">
                <a:off x="672" y="264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Line 13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Line 15"/>
              <p:cNvSpPr>
                <a:spLocks noChangeShapeType="1"/>
              </p:cNvSpPr>
              <p:nvPr/>
            </p:nvSpPr>
            <p:spPr bwMode="auto">
              <a:xfrm flipV="1">
                <a:off x="2400" y="264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Line 17"/>
              <p:cNvSpPr>
                <a:spLocks noChangeShapeType="1"/>
              </p:cNvSpPr>
              <p:nvPr/>
            </p:nvSpPr>
            <p:spPr bwMode="auto">
              <a:xfrm>
                <a:off x="672" y="268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7" name="Line 52"/>
            <p:cNvSpPr>
              <a:spLocks noChangeShapeType="1"/>
            </p:cNvSpPr>
            <p:nvPr/>
          </p:nvSpPr>
          <p:spPr bwMode="auto">
            <a:xfrm flipV="1">
              <a:off x="1248" y="2640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3" name="Oval 5"/>
          <p:cNvSpPr>
            <a:spLocks noChangeArrowheads="1"/>
          </p:cNvSpPr>
          <p:nvPr/>
        </p:nvSpPr>
        <p:spPr bwMode="auto">
          <a:xfrm>
            <a:off x="39688" y="15875"/>
            <a:ext cx="1981200" cy="51435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vi-VN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52388" y="530225"/>
            <a:ext cx="90916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AB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6 cm,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CD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2 cm.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AB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CD ?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890588" y="1819275"/>
            <a:ext cx="18288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>
                <a:solidFill>
                  <a:srgbClr val="0000FF"/>
                </a:solidFill>
                <a:latin typeface="Times New Roman" pitchFamily="18" charset="0"/>
              </a:rPr>
              <a:t>Tóm tắt</a:t>
            </a: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0486" name="Text Box 24"/>
          <p:cNvSpPr txBox="1">
            <a:spLocks noChangeArrowheads="1"/>
          </p:cNvSpPr>
          <p:nvPr/>
        </p:nvSpPr>
        <p:spPr bwMode="auto">
          <a:xfrm>
            <a:off x="1600200" y="372427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/>
              <a:t>D</a:t>
            </a:r>
          </a:p>
        </p:txBody>
      </p:sp>
      <p:sp>
        <p:nvSpPr>
          <p:cNvPr id="20487" name="Text Box 25"/>
          <p:cNvSpPr txBox="1">
            <a:spLocks noChangeArrowheads="1"/>
          </p:cNvSpPr>
          <p:nvPr/>
        </p:nvSpPr>
        <p:spPr bwMode="auto">
          <a:xfrm>
            <a:off x="0" y="372427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/>
              <a:t>C</a:t>
            </a:r>
          </a:p>
        </p:txBody>
      </p:sp>
      <p:sp>
        <p:nvSpPr>
          <p:cNvPr id="20488" name="Text Box 26"/>
          <p:cNvSpPr txBox="1">
            <a:spLocks noChangeArrowheads="1"/>
          </p:cNvSpPr>
          <p:nvPr/>
        </p:nvSpPr>
        <p:spPr bwMode="auto">
          <a:xfrm>
            <a:off x="3352800" y="280035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/>
              <a:t>B</a:t>
            </a:r>
          </a:p>
        </p:txBody>
      </p:sp>
      <p:sp>
        <p:nvSpPr>
          <p:cNvPr id="20489" name="Text Box 27"/>
          <p:cNvSpPr txBox="1">
            <a:spLocks noChangeArrowheads="1"/>
          </p:cNvSpPr>
          <p:nvPr/>
        </p:nvSpPr>
        <p:spPr bwMode="auto">
          <a:xfrm>
            <a:off x="52388" y="280035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/>
              <a:t>A</a:t>
            </a:r>
          </a:p>
        </p:txBody>
      </p:sp>
      <p:grpSp>
        <p:nvGrpSpPr>
          <p:cNvPr id="20490" name="Group 36"/>
          <p:cNvGrpSpPr>
            <a:grpSpLocks/>
          </p:cNvGrpSpPr>
          <p:nvPr/>
        </p:nvGrpSpPr>
        <p:grpSpPr bwMode="auto">
          <a:xfrm>
            <a:off x="2438400" y="3143250"/>
            <a:ext cx="914400" cy="114300"/>
            <a:chOff x="1632" y="3408"/>
            <a:chExt cx="576" cy="96"/>
          </a:xfrm>
        </p:grpSpPr>
        <p:sp>
          <p:nvSpPr>
            <p:cNvPr id="20513" name="Line 32"/>
            <p:cNvSpPr>
              <a:spLocks noChangeShapeType="1"/>
            </p:cNvSpPr>
            <p:nvPr/>
          </p:nvSpPr>
          <p:spPr bwMode="auto">
            <a:xfrm flipV="1">
              <a:off x="1632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Line 33"/>
            <p:cNvSpPr>
              <a:spLocks noChangeShapeType="1"/>
            </p:cNvSpPr>
            <p:nvPr/>
          </p:nvSpPr>
          <p:spPr bwMode="auto">
            <a:xfrm flipV="1">
              <a:off x="2208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Line 35"/>
            <p:cNvSpPr>
              <a:spLocks noChangeShapeType="1"/>
            </p:cNvSpPr>
            <p:nvPr/>
          </p:nvSpPr>
          <p:spPr bwMode="auto">
            <a:xfrm>
              <a:off x="1632" y="3456"/>
              <a:ext cx="57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1" name="Group 37"/>
          <p:cNvGrpSpPr>
            <a:grpSpLocks/>
          </p:cNvGrpSpPr>
          <p:nvPr/>
        </p:nvGrpSpPr>
        <p:grpSpPr bwMode="auto">
          <a:xfrm>
            <a:off x="609600" y="3143250"/>
            <a:ext cx="914400" cy="114300"/>
            <a:chOff x="1632" y="3408"/>
            <a:chExt cx="576" cy="96"/>
          </a:xfrm>
        </p:grpSpPr>
        <p:sp>
          <p:nvSpPr>
            <p:cNvPr id="20510" name="Line 38"/>
            <p:cNvSpPr>
              <a:spLocks noChangeShapeType="1"/>
            </p:cNvSpPr>
            <p:nvPr/>
          </p:nvSpPr>
          <p:spPr bwMode="auto">
            <a:xfrm flipV="1">
              <a:off x="1632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Line 39"/>
            <p:cNvSpPr>
              <a:spLocks noChangeShapeType="1"/>
            </p:cNvSpPr>
            <p:nvPr/>
          </p:nvSpPr>
          <p:spPr bwMode="auto">
            <a:xfrm flipV="1">
              <a:off x="2208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Line 40"/>
            <p:cNvSpPr>
              <a:spLocks noChangeShapeType="1"/>
            </p:cNvSpPr>
            <p:nvPr/>
          </p:nvSpPr>
          <p:spPr bwMode="auto">
            <a:xfrm>
              <a:off x="1632" y="3456"/>
              <a:ext cx="57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2" name="Group 41"/>
          <p:cNvGrpSpPr>
            <a:grpSpLocks/>
          </p:cNvGrpSpPr>
          <p:nvPr/>
        </p:nvGrpSpPr>
        <p:grpSpPr bwMode="auto">
          <a:xfrm>
            <a:off x="1524000" y="3143250"/>
            <a:ext cx="914400" cy="114300"/>
            <a:chOff x="1632" y="3408"/>
            <a:chExt cx="576" cy="96"/>
          </a:xfrm>
        </p:grpSpPr>
        <p:sp>
          <p:nvSpPr>
            <p:cNvPr id="20507" name="Line 42"/>
            <p:cNvSpPr>
              <a:spLocks noChangeShapeType="1"/>
            </p:cNvSpPr>
            <p:nvPr/>
          </p:nvSpPr>
          <p:spPr bwMode="auto">
            <a:xfrm flipV="1">
              <a:off x="1632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43"/>
            <p:cNvSpPr>
              <a:spLocks noChangeShapeType="1"/>
            </p:cNvSpPr>
            <p:nvPr/>
          </p:nvSpPr>
          <p:spPr bwMode="auto">
            <a:xfrm flipV="1">
              <a:off x="2208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Line 44"/>
            <p:cNvSpPr>
              <a:spLocks noChangeShapeType="1"/>
            </p:cNvSpPr>
            <p:nvPr/>
          </p:nvSpPr>
          <p:spPr bwMode="auto">
            <a:xfrm>
              <a:off x="1632" y="3456"/>
              <a:ext cx="57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3" name="AutoShape 54"/>
          <p:cNvSpPr>
            <a:spLocks/>
          </p:cNvSpPr>
          <p:nvPr/>
        </p:nvSpPr>
        <p:spPr bwMode="auto">
          <a:xfrm rot="16200000" flipV="1">
            <a:off x="1866900" y="1714500"/>
            <a:ext cx="228600" cy="2743200"/>
          </a:xfrm>
          <a:prstGeom prst="rightBracket">
            <a:avLst>
              <a:gd name="adj" fmla="val 436278"/>
            </a:avLst>
          </a:prstGeom>
          <a:noFill/>
          <a:ln w="12700">
            <a:solidFill>
              <a:srgbClr val="0000FF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endParaRPr lang="vi-VN" altLang="vi-VN">
              <a:solidFill>
                <a:srgbClr val="CC0000"/>
              </a:solidFill>
            </a:endParaRPr>
          </a:p>
        </p:txBody>
      </p:sp>
      <p:sp>
        <p:nvSpPr>
          <p:cNvPr id="20494" name="Line 55"/>
          <p:cNvSpPr>
            <a:spLocks noChangeShapeType="1"/>
          </p:cNvSpPr>
          <p:nvPr/>
        </p:nvSpPr>
        <p:spPr bwMode="auto">
          <a:xfrm flipV="1">
            <a:off x="1981200" y="3200400"/>
            <a:ext cx="0" cy="40005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Text Box 56"/>
          <p:cNvSpPr txBox="1">
            <a:spLocks noChangeArrowheads="1"/>
          </p:cNvSpPr>
          <p:nvPr/>
        </p:nvSpPr>
        <p:spPr bwMode="auto">
          <a:xfrm>
            <a:off x="1447800" y="2419350"/>
            <a:ext cx="91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/>
              <a:t>6 cm</a:t>
            </a:r>
          </a:p>
        </p:txBody>
      </p:sp>
      <p:sp>
        <p:nvSpPr>
          <p:cNvPr id="20496" name="Text Box 57"/>
          <p:cNvSpPr txBox="1">
            <a:spLocks noChangeArrowheads="1"/>
          </p:cNvSpPr>
          <p:nvPr/>
        </p:nvSpPr>
        <p:spPr bwMode="auto">
          <a:xfrm>
            <a:off x="762000" y="4183618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/>
              <a:t>2cm</a:t>
            </a:r>
          </a:p>
        </p:txBody>
      </p:sp>
      <p:sp>
        <p:nvSpPr>
          <p:cNvPr id="20497" name="Line 59"/>
          <p:cNvSpPr>
            <a:spLocks noChangeShapeType="1"/>
          </p:cNvSpPr>
          <p:nvPr/>
        </p:nvSpPr>
        <p:spPr bwMode="auto">
          <a:xfrm>
            <a:off x="3505200" y="4400550"/>
            <a:ext cx="838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98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863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9" name="Line 72"/>
          <p:cNvSpPr>
            <a:spLocks noChangeShapeType="1"/>
          </p:cNvSpPr>
          <p:nvPr/>
        </p:nvSpPr>
        <p:spPr bwMode="auto">
          <a:xfrm>
            <a:off x="587375" y="3132138"/>
            <a:ext cx="0" cy="114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Line 74"/>
          <p:cNvSpPr>
            <a:spLocks noChangeShapeType="1"/>
          </p:cNvSpPr>
          <p:nvPr/>
        </p:nvSpPr>
        <p:spPr bwMode="auto">
          <a:xfrm>
            <a:off x="3367088" y="3132138"/>
            <a:ext cx="0" cy="114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7375" y="3915331"/>
            <a:ext cx="933450" cy="117475"/>
            <a:chOff x="590550" y="3532188"/>
            <a:chExt cx="933450" cy="117475"/>
          </a:xfrm>
        </p:grpSpPr>
        <p:sp>
          <p:nvSpPr>
            <p:cNvPr id="20504" name="Line 48"/>
            <p:cNvSpPr>
              <a:spLocks noChangeShapeType="1"/>
            </p:cNvSpPr>
            <p:nvPr/>
          </p:nvSpPr>
          <p:spPr bwMode="auto">
            <a:xfrm>
              <a:off x="600075" y="3600450"/>
              <a:ext cx="91440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75"/>
            <p:cNvSpPr>
              <a:spLocks noChangeShapeType="1"/>
            </p:cNvSpPr>
            <p:nvPr/>
          </p:nvSpPr>
          <p:spPr bwMode="auto">
            <a:xfrm>
              <a:off x="590550" y="3532188"/>
              <a:ext cx="0" cy="1143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76"/>
            <p:cNvSpPr>
              <a:spLocks noChangeShapeType="1"/>
            </p:cNvSpPr>
            <p:nvPr/>
          </p:nvSpPr>
          <p:spPr bwMode="auto">
            <a:xfrm>
              <a:off x="1524000" y="3535363"/>
              <a:ext cx="0" cy="1143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2" name="AutoShape 78"/>
          <p:cNvSpPr>
            <a:spLocks/>
          </p:cNvSpPr>
          <p:nvPr/>
        </p:nvSpPr>
        <p:spPr bwMode="auto">
          <a:xfrm rot="-5400000">
            <a:off x="995363" y="3669268"/>
            <a:ext cx="1143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46" name="Line 68"/>
          <p:cNvSpPr>
            <a:spLocks noChangeShapeType="1"/>
          </p:cNvSpPr>
          <p:nvPr/>
        </p:nvSpPr>
        <p:spPr bwMode="auto">
          <a:xfrm>
            <a:off x="1524000" y="3143250"/>
            <a:ext cx="0" cy="1143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75"/>
          <p:cNvSpPr>
            <a:spLocks noChangeShapeType="1"/>
          </p:cNvSpPr>
          <p:nvPr/>
        </p:nvSpPr>
        <p:spPr bwMode="auto">
          <a:xfrm>
            <a:off x="587375" y="3314700"/>
            <a:ext cx="0" cy="1143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Line 75"/>
          <p:cNvSpPr>
            <a:spLocks noChangeShapeType="1"/>
          </p:cNvSpPr>
          <p:nvPr/>
        </p:nvSpPr>
        <p:spPr bwMode="auto">
          <a:xfrm>
            <a:off x="1524000" y="3311525"/>
            <a:ext cx="0" cy="114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Line 75"/>
          <p:cNvSpPr>
            <a:spLocks noChangeShapeType="1"/>
          </p:cNvSpPr>
          <p:nvPr/>
        </p:nvSpPr>
        <p:spPr bwMode="auto">
          <a:xfrm>
            <a:off x="587375" y="3486150"/>
            <a:ext cx="0" cy="1143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Line 75"/>
          <p:cNvSpPr>
            <a:spLocks noChangeShapeType="1"/>
          </p:cNvSpPr>
          <p:nvPr/>
        </p:nvSpPr>
        <p:spPr bwMode="auto">
          <a:xfrm>
            <a:off x="1532803" y="3486150"/>
            <a:ext cx="0" cy="114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Text Box 57"/>
          <p:cNvSpPr txBox="1">
            <a:spLocks noChangeArrowheads="1"/>
          </p:cNvSpPr>
          <p:nvPr/>
        </p:nvSpPr>
        <p:spPr bwMode="auto">
          <a:xfrm>
            <a:off x="762000" y="3405187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/>
              <a:t>2cm</a:t>
            </a:r>
          </a:p>
        </p:txBody>
      </p:sp>
      <p:sp>
        <p:nvSpPr>
          <p:cNvPr id="50" name="AutoShape 78"/>
          <p:cNvSpPr>
            <a:spLocks/>
          </p:cNvSpPr>
          <p:nvPr/>
        </p:nvSpPr>
        <p:spPr bwMode="auto">
          <a:xfrm rot="-5400000">
            <a:off x="995363" y="2919412"/>
            <a:ext cx="1143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590550" y="3915331"/>
            <a:ext cx="933450" cy="117475"/>
            <a:chOff x="590550" y="3532188"/>
            <a:chExt cx="933450" cy="117475"/>
          </a:xfrm>
        </p:grpSpPr>
        <p:sp>
          <p:nvSpPr>
            <p:cNvPr id="52" name="Line 48"/>
            <p:cNvSpPr>
              <a:spLocks noChangeShapeType="1"/>
            </p:cNvSpPr>
            <p:nvPr/>
          </p:nvSpPr>
          <p:spPr bwMode="auto">
            <a:xfrm>
              <a:off x="600075" y="3600450"/>
              <a:ext cx="91440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75"/>
            <p:cNvSpPr>
              <a:spLocks noChangeShapeType="1"/>
            </p:cNvSpPr>
            <p:nvPr/>
          </p:nvSpPr>
          <p:spPr bwMode="auto">
            <a:xfrm>
              <a:off x="590550" y="3532188"/>
              <a:ext cx="0" cy="1143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76"/>
            <p:cNvSpPr>
              <a:spLocks noChangeShapeType="1"/>
            </p:cNvSpPr>
            <p:nvPr/>
          </p:nvSpPr>
          <p:spPr bwMode="auto">
            <a:xfrm>
              <a:off x="1524000" y="3535363"/>
              <a:ext cx="0" cy="1143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Line 75"/>
          <p:cNvSpPr>
            <a:spLocks noChangeShapeType="1"/>
          </p:cNvSpPr>
          <p:nvPr/>
        </p:nvSpPr>
        <p:spPr bwMode="auto">
          <a:xfrm>
            <a:off x="587375" y="3695700"/>
            <a:ext cx="0" cy="1143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75"/>
          <p:cNvSpPr>
            <a:spLocks noChangeShapeType="1"/>
          </p:cNvSpPr>
          <p:nvPr/>
        </p:nvSpPr>
        <p:spPr bwMode="auto">
          <a:xfrm>
            <a:off x="1524000" y="3695700"/>
            <a:ext cx="0" cy="1143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0"/>
    </mc:Choice>
    <mc:Fallback xmlns="">
      <p:transition spd="slow" advTm="11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8.64198E-7 L 0.00139 -0.154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7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53"/>
          <p:cNvGrpSpPr>
            <a:grpSpLocks/>
          </p:cNvGrpSpPr>
          <p:nvPr/>
        </p:nvGrpSpPr>
        <p:grpSpPr bwMode="auto">
          <a:xfrm>
            <a:off x="1066800" y="3143250"/>
            <a:ext cx="2743200" cy="114300"/>
            <a:chOff x="672" y="2640"/>
            <a:chExt cx="1728" cy="96"/>
          </a:xfrm>
        </p:grpSpPr>
        <p:grpSp>
          <p:nvGrpSpPr>
            <p:cNvPr id="21541" name="Group 49"/>
            <p:cNvGrpSpPr>
              <a:grpSpLocks/>
            </p:cNvGrpSpPr>
            <p:nvPr/>
          </p:nvGrpSpPr>
          <p:grpSpPr bwMode="auto">
            <a:xfrm>
              <a:off x="672" y="2640"/>
              <a:ext cx="1728" cy="96"/>
              <a:chOff x="672" y="2640"/>
              <a:chExt cx="1728" cy="96"/>
            </a:xfrm>
          </p:grpSpPr>
          <p:sp>
            <p:nvSpPr>
              <p:cNvPr id="21543" name="Line 8"/>
              <p:cNvSpPr>
                <a:spLocks noChangeShapeType="1"/>
              </p:cNvSpPr>
              <p:nvPr/>
            </p:nvSpPr>
            <p:spPr bwMode="auto">
              <a:xfrm>
                <a:off x="1248" y="268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4" name="Line 9"/>
              <p:cNvSpPr>
                <a:spLocks noChangeShapeType="1"/>
              </p:cNvSpPr>
              <p:nvPr/>
            </p:nvSpPr>
            <p:spPr bwMode="auto">
              <a:xfrm flipV="1">
                <a:off x="672" y="264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5" name="Line 13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6" name="Line 15"/>
              <p:cNvSpPr>
                <a:spLocks noChangeShapeType="1"/>
              </p:cNvSpPr>
              <p:nvPr/>
            </p:nvSpPr>
            <p:spPr bwMode="auto">
              <a:xfrm flipV="1">
                <a:off x="2400" y="264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7" name="Line 17"/>
              <p:cNvSpPr>
                <a:spLocks noChangeShapeType="1"/>
              </p:cNvSpPr>
              <p:nvPr/>
            </p:nvSpPr>
            <p:spPr bwMode="auto">
              <a:xfrm>
                <a:off x="672" y="268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42" name="Line 52"/>
            <p:cNvSpPr>
              <a:spLocks noChangeShapeType="1"/>
            </p:cNvSpPr>
            <p:nvPr/>
          </p:nvSpPr>
          <p:spPr bwMode="auto">
            <a:xfrm flipV="1">
              <a:off x="1248" y="2640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890588" y="1819275"/>
            <a:ext cx="18288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>
                <a:solidFill>
                  <a:srgbClr val="0000FF"/>
                </a:solidFill>
                <a:latin typeface="Times New Roman" pitchFamily="18" charset="0"/>
              </a:rPr>
              <a:t>Tóm tắt</a:t>
            </a: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1512" name="Text Box 26"/>
          <p:cNvSpPr txBox="1">
            <a:spLocks noChangeArrowheads="1"/>
          </p:cNvSpPr>
          <p:nvPr/>
        </p:nvSpPr>
        <p:spPr bwMode="auto">
          <a:xfrm>
            <a:off x="3352800" y="280035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/>
              <a:t>B</a:t>
            </a:r>
          </a:p>
        </p:txBody>
      </p:sp>
      <p:sp>
        <p:nvSpPr>
          <p:cNvPr id="21513" name="Text Box 27"/>
          <p:cNvSpPr txBox="1">
            <a:spLocks noChangeArrowheads="1"/>
          </p:cNvSpPr>
          <p:nvPr/>
        </p:nvSpPr>
        <p:spPr bwMode="auto">
          <a:xfrm>
            <a:off x="52388" y="280035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/>
              <a:t>A</a:t>
            </a:r>
          </a:p>
        </p:txBody>
      </p:sp>
      <p:grpSp>
        <p:nvGrpSpPr>
          <p:cNvPr id="21514" name="Group 36"/>
          <p:cNvGrpSpPr>
            <a:grpSpLocks/>
          </p:cNvGrpSpPr>
          <p:nvPr/>
        </p:nvGrpSpPr>
        <p:grpSpPr bwMode="auto">
          <a:xfrm>
            <a:off x="2438400" y="3143250"/>
            <a:ext cx="914400" cy="114300"/>
            <a:chOff x="1632" y="3408"/>
            <a:chExt cx="576" cy="96"/>
          </a:xfrm>
        </p:grpSpPr>
        <p:sp>
          <p:nvSpPr>
            <p:cNvPr id="21538" name="Line 32"/>
            <p:cNvSpPr>
              <a:spLocks noChangeShapeType="1"/>
            </p:cNvSpPr>
            <p:nvPr/>
          </p:nvSpPr>
          <p:spPr bwMode="auto">
            <a:xfrm flipV="1">
              <a:off x="1632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Line 33"/>
            <p:cNvSpPr>
              <a:spLocks noChangeShapeType="1"/>
            </p:cNvSpPr>
            <p:nvPr/>
          </p:nvSpPr>
          <p:spPr bwMode="auto">
            <a:xfrm flipV="1">
              <a:off x="2208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Line 35"/>
            <p:cNvSpPr>
              <a:spLocks noChangeShapeType="1"/>
            </p:cNvSpPr>
            <p:nvPr/>
          </p:nvSpPr>
          <p:spPr bwMode="auto">
            <a:xfrm>
              <a:off x="1632" y="3456"/>
              <a:ext cx="57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5" name="Group 37"/>
          <p:cNvGrpSpPr>
            <a:grpSpLocks/>
          </p:cNvGrpSpPr>
          <p:nvPr/>
        </p:nvGrpSpPr>
        <p:grpSpPr bwMode="auto">
          <a:xfrm>
            <a:off x="609600" y="3143250"/>
            <a:ext cx="914400" cy="114300"/>
            <a:chOff x="1632" y="3408"/>
            <a:chExt cx="576" cy="96"/>
          </a:xfrm>
        </p:grpSpPr>
        <p:sp>
          <p:nvSpPr>
            <p:cNvPr id="21535" name="Line 38"/>
            <p:cNvSpPr>
              <a:spLocks noChangeShapeType="1"/>
            </p:cNvSpPr>
            <p:nvPr/>
          </p:nvSpPr>
          <p:spPr bwMode="auto">
            <a:xfrm flipV="1">
              <a:off x="1632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Line 39"/>
            <p:cNvSpPr>
              <a:spLocks noChangeShapeType="1"/>
            </p:cNvSpPr>
            <p:nvPr/>
          </p:nvSpPr>
          <p:spPr bwMode="auto">
            <a:xfrm flipV="1">
              <a:off x="2208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Line 40"/>
            <p:cNvSpPr>
              <a:spLocks noChangeShapeType="1"/>
            </p:cNvSpPr>
            <p:nvPr/>
          </p:nvSpPr>
          <p:spPr bwMode="auto">
            <a:xfrm>
              <a:off x="1632" y="3456"/>
              <a:ext cx="57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6" name="Group 41"/>
          <p:cNvGrpSpPr>
            <a:grpSpLocks/>
          </p:cNvGrpSpPr>
          <p:nvPr/>
        </p:nvGrpSpPr>
        <p:grpSpPr bwMode="auto">
          <a:xfrm>
            <a:off x="1524000" y="3143250"/>
            <a:ext cx="914400" cy="114300"/>
            <a:chOff x="1632" y="3408"/>
            <a:chExt cx="576" cy="96"/>
          </a:xfrm>
        </p:grpSpPr>
        <p:sp>
          <p:nvSpPr>
            <p:cNvPr id="21532" name="Line 42"/>
            <p:cNvSpPr>
              <a:spLocks noChangeShapeType="1"/>
            </p:cNvSpPr>
            <p:nvPr/>
          </p:nvSpPr>
          <p:spPr bwMode="auto">
            <a:xfrm flipV="1">
              <a:off x="1632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Line 43"/>
            <p:cNvSpPr>
              <a:spLocks noChangeShapeType="1"/>
            </p:cNvSpPr>
            <p:nvPr/>
          </p:nvSpPr>
          <p:spPr bwMode="auto">
            <a:xfrm flipV="1">
              <a:off x="2208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44"/>
            <p:cNvSpPr>
              <a:spLocks noChangeShapeType="1"/>
            </p:cNvSpPr>
            <p:nvPr/>
          </p:nvSpPr>
          <p:spPr bwMode="auto">
            <a:xfrm>
              <a:off x="1632" y="3456"/>
              <a:ext cx="57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7" name="AutoShape 54"/>
          <p:cNvSpPr>
            <a:spLocks/>
          </p:cNvSpPr>
          <p:nvPr/>
        </p:nvSpPr>
        <p:spPr bwMode="auto">
          <a:xfrm rot="16200000" flipV="1">
            <a:off x="1866900" y="1714500"/>
            <a:ext cx="228600" cy="2743200"/>
          </a:xfrm>
          <a:prstGeom prst="rightBracket">
            <a:avLst>
              <a:gd name="adj" fmla="val 436278"/>
            </a:avLst>
          </a:prstGeom>
          <a:noFill/>
          <a:ln w="12700">
            <a:solidFill>
              <a:srgbClr val="0000FF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endParaRPr lang="vi-VN" altLang="vi-VN">
              <a:solidFill>
                <a:srgbClr val="CC0000"/>
              </a:solidFill>
            </a:endParaRPr>
          </a:p>
        </p:txBody>
      </p:sp>
      <p:sp>
        <p:nvSpPr>
          <p:cNvPr id="21518" name="Line 55"/>
          <p:cNvSpPr>
            <a:spLocks noChangeShapeType="1"/>
          </p:cNvSpPr>
          <p:nvPr/>
        </p:nvSpPr>
        <p:spPr bwMode="auto">
          <a:xfrm flipV="1">
            <a:off x="1981200" y="3200400"/>
            <a:ext cx="0" cy="40005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Text Box 56"/>
          <p:cNvSpPr txBox="1">
            <a:spLocks noChangeArrowheads="1"/>
          </p:cNvSpPr>
          <p:nvPr/>
        </p:nvSpPr>
        <p:spPr bwMode="auto">
          <a:xfrm>
            <a:off x="1447800" y="2419350"/>
            <a:ext cx="91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/>
              <a:t>6 cm</a:t>
            </a:r>
          </a:p>
        </p:txBody>
      </p:sp>
      <p:sp>
        <p:nvSpPr>
          <p:cNvPr id="21521" name="Line 59"/>
          <p:cNvSpPr>
            <a:spLocks noChangeShapeType="1"/>
          </p:cNvSpPr>
          <p:nvPr/>
        </p:nvSpPr>
        <p:spPr bwMode="auto">
          <a:xfrm>
            <a:off x="3505200" y="4400550"/>
            <a:ext cx="838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22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863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Line 72"/>
          <p:cNvSpPr>
            <a:spLocks noChangeShapeType="1"/>
          </p:cNvSpPr>
          <p:nvPr/>
        </p:nvSpPr>
        <p:spPr bwMode="auto">
          <a:xfrm>
            <a:off x="609600" y="3132138"/>
            <a:ext cx="0" cy="114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74"/>
          <p:cNvSpPr>
            <a:spLocks noChangeShapeType="1"/>
          </p:cNvSpPr>
          <p:nvPr/>
        </p:nvSpPr>
        <p:spPr bwMode="auto">
          <a:xfrm>
            <a:off x="3367088" y="3132138"/>
            <a:ext cx="0" cy="114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Text Box 57"/>
          <p:cNvSpPr txBox="1">
            <a:spLocks noChangeArrowheads="1"/>
          </p:cNvSpPr>
          <p:nvPr/>
        </p:nvSpPr>
        <p:spPr bwMode="auto">
          <a:xfrm>
            <a:off x="762000" y="3333750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/>
              <a:t>2cm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04837" y="3133725"/>
            <a:ext cx="923925" cy="117475"/>
            <a:chOff x="600075" y="3532188"/>
            <a:chExt cx="923925" cy="117475"/>
          </a:xfrm>
        </p:grpSpPr>
        <p:sp>
          <p:nvSpPr>
            <p:cNvPr id="21529" name="Line 48"/>
            <p:cNvSpPr>
              <a:spLocks noChangeShapeType="1"/>
            </p:cNvSpPr>
            <p:nvPr/>
          </p:nvSpPr>
          <p:spPr bwMode="auto">
            <a:xfrm>
              <a:off x="600075" y="3600450"/>
              <a:ext cx="91440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Line 75"/>
            <p:cNvSpPr>
              <a:spLocks noChangeShapeType="1"/>
            </p:cNvSpPr>
            <p:nvPr/>
          </p:nvSpPr>
          <p:spPr bwMode="auto">
            <a:xfrm>
              <a:off x="609600" y="3532188"/>
              <a:ext cx="0" cy="1143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76"/>
            <p:cNvSpPr>
              <a:spLocks noChangeShapeType="1"/>
            </p:cNvSpPr>
            <p:nvPr/>
          </p:nvSpPr>
          <p:spPr bwMode="auto">
            <a:xfrm>
              <a:off x="1524000" y="3535363"/>
              <a:ext cx="0" cy="1143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6" name="AutoShape 78"/>
          <p:cNvSpPr>
            <a:spLocks/>
          </p:cNvSpPr>
          <p:nvPr/>
        </p:nvSpPr>
        <p:spPr bwMode="auto">
          <a:xfrm rot="16200000">
            <a:off x="1020762" y="2846388"/>
            <a:ext cx="1143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1527" name="Line 68"/>
          <p:cNvSpPr>
            <a:spLocks noChangeShapeType="1"/>
          </p:cNvSpPr>
          <p:nvPr/>
        </p:nvSpPr>
        <p:spPr bwMode="auto">
          <a:xfrm>
            <a:off x="1524000" y="3143250"/>
            <a:ext cx="0" cy="1143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68"/>
          <p:cNvSpPr>
            <a:spLocks noChangeShapeType="1"/>
          </p:cNvSpPr>
          <p:nvPr/>
        </p:nvSpPr>
        <p:spPr bwMode="auto">
          <a:xfrm>
            <a:off x="2438400" y="3143250"/>
            <a:ext cx="0" cy="1143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39688" y="15875"/>
            <a:ext cx="1981200" cy="51435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vi-VN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52388" y="530225"/>
            <a:ext cx="90916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AB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6 cm,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CD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2 cm.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AB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CD ?</a:t>
            </a:r>
          </a:p>
        </p:txBody>
      </p:sp>
      <p:sp>
        <p:nvSpPr>
          <p:cNvPr id="49" name="Text Box 57"/>
          <p:cNvSpPr txBox="1">
            <a:spLocks noChangeArrowheads="1"/>
          </p:cNvSpPr>
          <p:nvPr/>
        </p:nvSpPr>
        <p:spPr bwMode="auto">
          <a:xfrm>
            <a:off x="1684020" y="3333750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/>
              <a:t>2cm</a:t>
            </a:r>
          </a:p>
        </p:txBody>
      </p:sp>
      <p:sp>
        <p:nvSpPr>
          <p:cNvPr id="50" name="AutoShape 78"/>
          <p:cNvSpPr>
            <a:spLocks/>
          </p:cNvSpPr>
          <p:nvPr/>
        </p:nvSpPr>
        <p:spPr bwMode="auto">
          <a:xfrm rot="16200000">
            <a:off x="1905952" y="2846388"/>
            <a:ext cx="1143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69" name="Text Box 24"/>
          <p:cNvSpPr txBox="1">
            <a:spLocks noChangeArrowheads="1"/>
          </p:cNvSpPr>
          <p:nvPr/>
        </p:nvSpPr>
        <p:spPr bwMode="auto">
          <a:xfrm>
            <a:off x="1600200" y="372427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/>
              <a:t>D</a:t>
            </a:r>
          </a:p>
        </p:txBody>
      </p:sp>
      <p:sp>
        <p:nvSpPr>
          <p:cNvPr id="71" name="Text Box 57"/>
          <p:cNvSpPr txBox="1">
            <a:spLocks noChangeArrowheads="1"/>
          </p:cNvSpPr>
          <p:nvPr/>
        </p:nvSpPr>
        <p:spPr bwMode="auto">
          <a:xfrm>
            <a:off x="762000" y="4183618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/>
              <a:t>2cm</a:t>
            </a:r>
          </a:p>
        </p:txBody>
      </p: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587375" y="3915331"/>
            <a:ext cx="933450" cy="117475"/>
            <a:chOff x="590550" y="3532188"/>
            <a:chExt cx="933450" cy="117475"/>
          </a:xfrm>
        </p:grpSpPr>
        <p:sp>
          <p:nvSpPr>
            <p:cNvPr id="73" name="Line 48"/>
            <p:cNvSpPr>
              <a:spLocks noChangeShapeType="1"/>
            </p:cNvSpPr>
            <p:nvPr/>
          </p:nvSpPr>
          <p:spPr bwMode="auto">
            <a:xfrm>
              <a:off x="600075" y="3600450"/>
              <a:ext cx="91440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75"/>
            <p:cNvSpPr>
              <a:spLocks noChangeShapeType="1"/>
            </p:cNvSpPr>
            <p:nvPr/>
          </p:nvSpPr>
          <p:spPr bwMode="auto">
            <a:xfrm>
              <a:off x="590550" y="3532188"/>
              <a:ext cx="0" cy="1143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6"/>
            <p:cNvSpPr>
              <a:spLocks noChangeShapeType="1"/>
            </p:cNvSpPr>
            <p:nvPr/>
          </p:nvSpPr>
          <p:spPr bwMode="auto">
            <a:xfrm>
              <a:off x="1524000" y="3535363"/>
              <a:ext cx="0" cy="1143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" name="AutoShape 78"/>
          <p:cNvSpPr>
            <a:spLocks/>
          </p:cNvSpPr>
          <p:nvPr/>
        </p:nvSpPr>
        <p:spPr bwMode="auto">
          <a:xfrm rot="-5400000">
            <a:off x="995363" y="3669268"/>
            <a:ext cx="1143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77" name="Line 75"/>
          <p:cNvSpPr>
            <a:spLocks noChangeShapeType="1"/>
          </p:cNvSpPr>
          <p:nvPr/>
        </p:nvSpPr>
        <p:spPr bwMode="auto">
          <a:xfrm>
            <a:off x="587375" y="3762931"/>
            <a:ext cx="0" cy="1143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Line 75"/>
          <p:cNvSpPr>
            <a:spLocks noChangeShapeType="1"/>
          </p:cNvSpPr>
          <p:nvPr/>
        </p:nvSpPr>
        <p:spPr bwMode="auto">
          <a:xfrm>
            <a:off x="1533525" y="3762931"/>
            <a:ext cx="0" cy="114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590550" y="3915331"/>
            <a:ext cx="933450" cy="117475"/>
            <a:chOff x="590550" y="3532188"/>
            <a:chExt cx="933450" cy="117475"/>
          </a:xfrm>
        </p:grpSpPr>
        <p:sp>
          <p:nvSpPr>
            <p:cNvPr id="81" name="Line 48"/>
            <p:cNvSpPr>
              <a:spLocks noChangeShapeType="1"/>
            </p:cNvSpPr>
            <p:nvPr/>
          </p:nvSpPr>
          <p:spPr bwMode="auto">
            <a:xfrm>
              <a:off x="600075" y="3600450"/>
              <a:ext cx="91440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75"/>
            <p:cNvSpPr>
              <a:spLocks noChangeShapeType="1"/>
            </p:cNvSpPr>
            <p:nvPr/>
          </p:nvSpPr>
          <p:spPr bwMode="auto">
            <a:xfrm>
              <a:off x="590550" y="3532188"/>
              <a:ext cx="0" cy="1143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76"/>
            <p:cNvSpPr>
              <a:spLocks noChangeShapeType="1"/>
            </p:cNvSpPr>
            <p:nvPr/>
          </p:nvSpPr>
          <p:spPr bwMode="auto">
            <a:xfrm>
              <a:off x="1524000" y="3535363"/>
              <a:ext cx="0" cy="1143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" name="Line 75"/>
          <p:cNvSpPr>
            <a:spLocks noChangeShapeType="1"/>
          </p:cNvSpPr>
          <p:nvPr/>
        </p:nvSpPr>
        <p:spPr bwMode="auto">
          <a:xfrm>
            <a:off x="1532803" y="3524250"/>
            <a:ext cx="0" cy="114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Line 75"/>
          <p:cNvSpPr>
            <a:spLocks noChangeShapeType="1"/>
          </p:cNvSpPr>
          <p:nvPr/>
        </p:nvSpPr>
        <p:spPr bwMode="auto">
          <a:xfrm>
            <a:off x="587375" y="3524250"/>
            <a:ext cx="0" cy="1143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Text Box 25"/>
          <p:cNvSpPr txBox="1">
            <a:spLocks noChangeArrowheads="1"/>
          </p:cNvSpPr>
          <p:nvPr/>
        </p:nvSpPr>
        <p:spPr bwMode="auto">
          <a:xfrm>
            <a:off x="0" y="372427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/>
              <a:t>C</a:t>
            </a:r>
          </a:p>
        </p:txBody>
      </p:sp>
      <p:sp>
        <p:nvSpPr>
          <p:cNvPr id="87" name="Line 75"/>
          <p:cNvSpPr>
            <a:spLocks noChangeShapeType="1"/>
          </p:cNvSpPr>
          <p:nvPr/>
        </p:nvSpPr>
        <p:spPr bwMode="auto">
          <a:xfrm>
            <a:off x="587375" y="3303589"/>
            <a:ext cx="0" cy="1143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Line 75"/>
          <p:cNvSpPr>
            <a:spLocks noChangeShapeType="1"/>
          </p:cNvSpPr>
          <p:nvPr/>
        </p:nvSpPr>
        <p:spPr bwMode="auto">
          <a:xfrm>
            <a:off x="1533525" y="3286125"/>
            <a:ext cx="0" cy="1143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96"/>
    </mc:Choice>
    <mc:Fallback xmlns="">
      <p:transition spd="slow" advTm="16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87654E-7 L 0.1 9.87654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53"/>
          <p:cNvGrpSpPr>
            <a:grpSpLocks/>
          </p:cNvGrpSpPr>
          <p:nvPr/>
        </p:nvGrpSpPr>
        <p:grpSpPr bwMode="auto">
          <a:xfrm>
            <a:off x="1066800" y="3143250"/>
            <a:ext cx="2743200" cy="114300"/>
            <a:chOff x="672" y="2640"/>
            <a:chExt cx="1728" cy="96"/>
          </a:xfrm>
        </p:grpSpPr>
        <p:grpSp>
          <p:nvGrpSpPr>
            <p:cNvPr id="21541" name="Group 49"/>
            <p:cNvGrpSpPr>
              <a:grpSpLocks/>
            </p:cNvGrpSpPr>
            <p:nvPr/>
          </p:nvGrpSpPr>
          <p:grpSpPr bwMode="auto">
            <a:xfrm>
              <a:off x="672" y="2640"/>
              <a:ext cx="1728" cy="96"/>
              <a:chOff x="672" y="2640"/>
              <a:chExt cx="1728" cy="96"/>
            </a:xfrm>
          </p:grpSpPr>
          <p:sp>
            <p:nvSpPr>
              <p:cNvPr id="21543" name="Line 8"/>
              <p:cNvSpPr>
                <a:spLocks noChangeShapeType="1"/>
              </p:cNvSpPr>
              <p:nvPr/>
            </p:nvSpPr>
            <p:spPr bwMode="auto">
              <a:xfrm>
                <a:off x="1248" y="268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4" name="Line 9"/>
              <p:cNvSpPr>
                <a:spLocks noChangeShapeType="1"/>
              </p:cNvSpPr>
              <p:nvPr/>
            </p:nvSpPr>
            <p:spPr bwMode="auto">
              <a:xfrm flipV="1">
                <a:off x="672" y="264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5" name="Line 13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6" name="Line 15"/>
              <p:cNvSpPr>
                <a:spLocks noChangeShapeType="1"/>
              </p:cNvSpPr>
              <p:nvPr/>
            </p:nvSpPr>
            <p:spPr bwMode="auto">
              <a:xfrm flipV="1">
                <a:off x="2400" y="264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7" name="Line 17"/>
              <p:cNvSpPr>
                <a:spLocks noChangeShapeType="1"/>
              </p:cNvSpPr>
              <p:nvPr/>
            </p:nvSpPr>
            <p:spPr bwMode="auto">
              <a:xfrm>
                <a:off x="672" y="268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42" name="Line 52"/>
            <p:cNvSpPr>
              <a:spLocks noChangeShapeType="1"/>
            </p:cNvSpPr>
            <p:nvPr/>
          </p:nvSpPr>
          <p:spPr bwMode="auto">
            <a:xfrm flipV="1">
              <a:off x="1248" y="2640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890588" y="1819275"/>
            <a:ext cx="18288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>
                <a:solidFill>
                  <a:srgbClr val="0000FF"/>
                </a:solidFill>
                <a:latin typeface="Times New Roman" pitchFamily="18" charset="0"/>
              </a:rPr>
              <a:t>Tóm tắt</a:t>
            </a: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1512" name="Text Box 26"/>
          <p:cNvSpPr txBox="1">
            <a:spLocks noChangeArrowheads="1"/>
          </p:cNvSpPr>
          <p:nvPr/>
        </p:nvSpPr>
        <p:spPr bwMode="auto">
          <a:xfrm>
            <a:off x="3352800" y="280035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/>
              <a:t>B</a:t>
            </a:r>
          </a:p>
        </p:txBody>
      </p:sp>
      <p:sp>
        <p:nvSpPr>
          <p:cNvPr id="21513" name="Text Box 27"/>
          <p:cNvSpPr txBox="1">
            <a:spLocks noChangeArrowheads="1"/>
          </p:cNvSpPr>
          <p:nvPr/>
        </p:nvSpPr>
        <p:spPr bwMode="auto">
          <a:xfrm>
            <a:off x="52388" y="280035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/>
              <a:t>A</a:t>
            </a:r>
          </a:p>
        </p:txBody>
      </p:sp>
      <p:grpSp>
        <p:nvGrpSpPr>
          <p:cNvPr id="21514" name="Group 36"/>
          <p:cNvGrpSpPr>
            <a:grpSpLocks/>
          </p:cNvGrpSpPr>
          <p:nvPr/>
        </p:nvGrpSpPr>
        <p:grpSpPr bwMode="auto">
          <a:xfrm>
            <a:off x="2438400" y="3143250"/>
            <a:ext cx="914400" cy="114300"/>
            <a:chOff x="1632" y="3408"/>
            <a:chExt cx="576" cy="96"/>
          </a:xfrm>
        </p:grpSpPr>
        <p:sp>
          <p:nvSpPr>
            <p:cNvPr id="21538" name="Line 32"/>
            <p:cNvSpPr>
              <a:spLocks noChangeShapeType="1"/>
            </p:cNvSpPr>
            <p:nvPr/>
          </p:nvSpPr>
          <p:spPr bwMode="auto">
            <a:xfrm flipV="1">
              <a:off x="1632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Line 33"/>
            <p:cNvSpPr>
              <a:spLocks noChangeShapeType="1"/>
            </p:cNvSpPr>
            <p:nvPr/>
          </p:nvSpPr>
          <p:spPr bwMode="auto">
            <a:xfrm flipV="1">
              <a:off x="2208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Line 35"/>
            <p:cNvSpPr>
              <a:spLocks noChangeShapeType="1"/>
            </p:cNvSpPr>
            <p:nvPr/>
          </p:nvSpPr>
          <p:spPr bwMode="auto">
            <a:xfrm>
              <a:off x="1632" y="3456"/>
              <a:ext cx="57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5" name="Group 37"/>
          <p:cNvGrpSpPr>
            <a:grpSpLocks/>
          </p:cNvGrpSpPr>
          <p:nvPr/>
        </p:nvGrpSpPr>
        <p:grpSpPr bwMode="auto">
          <a:xfrm>
            <a:off x="609600" y="3143250"/>
            <a:ext cx="914400" cy="114300"/>
            <a:chOff x="1632" y="3408"/>
            <a:chExt cx="576" cy="96"/>
          </a:xfrm>
        </p:grpSpPr>
        <p:sp>
          <p:nvSpPr>
            <p:cNvPr id="21535" name="Line 38"/>
            <p:cNvSpPr>
              <a:spLocks noChangeShapeType="1"/>
            </p:cNvSpPr>
            <p:nvPr/>
          </p:nvSpPr>
          <p:spPr bwMode="auto">
            <a:xfrm flipV="1">
              <a:off x="1632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Line 39"/>
            <p:cNvSpPr>
              <a:spLocks noChangeShapeType="1"/>
            </p:cNvSpPr>
            <p:nvPr/>
          </p:nvSpPr>
          <p:spPr bwMode="auto">
            <a:xfrm flipV="1">
              <a:off x="2208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Line 40"/>
            <p:cNvSpPr>
              <a:spLocks noChangeShapeType="1"/>
            </p:cNvSpPr>
            <p:nvPr/>
          </p:nvSpPr>
          <p:spPr bwMode="auto">
            <a:xfrm>
              <a:off x="1632" y="3456"/>
              <a:ext cx="57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6" name="Group 41"/>
          <p:cNvGrpSpPr>
            <a:grpSpLocks/>
          </p:cNvGrpSpPr>
          <p:nvPr/>
        </p:nvGrpSpPr>
        <p:grpSpPr bwMode="auto">
          <a:xfrm>
            <a:off x="1524000" y="3143250"/>
            <a:ext cx="914400" cy="114300"/>
            <a:chOff x="1632" y="3408"/>
            <a:chExt cx="576" cy="96"/>
          </a:xfrm>
        </p:grpSpPr>
        <p:sp>
          <p:nvSpPr>
            <p:cNvPr id="21532" name="Line 42"/>
            <p:cNvSpPr>
              <a:spLocks noChangeShapeType="1"/>
            </p:cNvSpPr>
            <p:nvPr/>
          </p:nvSpPr>
          <p:spPr bwMode="auto">
            <a:xfrm flipV="1">
              <a:off x="1632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Line 43"/>
            <p:cNvSpPr>
              <a:spLocks noChangeShapeType="1"/>
            </p:cNvSpPr>
            <p:nvPr/>
          </p:nvSpPr>
          <p:spPr bwMode="auto">
            <a:xfrm flipV="1">
              <a:off x="2208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44"/>
            <p:cNvSpPr>
              <a:spLocks noChangeShapeType="1"/>
            </p:cNvSpPr>
            <p:nvPr/>
          </p:nvSpPr>
          <p:spPr bwMode="auto">
            <a:xfrm>
              <a:off x="1632" y="3456"/>
              <a:ext cx="57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7" name="AutoShape 54"/>
          <p:cNvSpPr>
            <a:spLocks/>
          </p:cNvSpPr>
          <p:nvPr/>
        </p:nvSpPr>
        <p:spPr bwMode="auto">
          <a:xfrm rot="16200000" flipV="1">
            <a:off x="1866900" y="1714500"/>
            <a:ext cx="228600" cy="2743200"/>
          </a:xfrm>
          <a:prstGeom prst="rightBracket">
            <a:avLst>
              <a:gd name="adj" fmla="val 436278"/>
            </a:avLst>
          </a:prstGeom>
          <a:noFill/>
          <a:ln w="12700">
            <a:solidFill>
              <a:srgbClr val="0000FF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endParaRPr lang="vi-VN" altLang="vi-VN">
              <a:solidFill>
                <a:srgbClr val="CC0000"/>
              </a:solidFill>
            </a:endParaRPr>
          </a:p>
        </p:txBody>
      </p:sp>
      <p:sp>
        <p:nvSpPr>
          <p:cNvPr id="21518" name="Line 55"/>
          <p:cNvSpPr>
            <a:spLocks noChangeShapeType="1"/>
          </p:cNvSpPr>
          <p:nvPr/>
        </p:nvSpPr>
        <p:spPr bwMode="auto">
          <a:xfrm flipV="1">
            <a:off x="1981200" y="3200400"/>
            <a:ext cx="0" cy="40005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Text Box 56"/>
          <p:cNvSpPr txBox="1">
            <a:spLocks noChangeArrowheads="1"/>
          </p:cNvSpPr>
          <p:nvPr/>
        </p:nvSpPr>
        <p:spPr bwMode="auto">
          <a:xfrm>
            <a:off x="1447800" y="2419350"/>
            <a:ext cx="91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/>
              <a:t>6 cm</a:t>
            </a:r>
          </a:p>
        </p:txBody>
      </p:sp>
      <p:sp>
        <p:nvSpPr>
          <p:cNvPr id="21521" name="Line 59"/>
          <p:cNvSpPr>
            <a:spLocks noChangeShapeType="1"/>
          </p:cNvSpPr>
          <p:nvPr/>
        </p:nvSpPr>
        <p:spPr bwMode="auto">
          <a:xfrm>
            <a:off x="3505200" y="4400550"/>
            <a:ext cx="838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22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863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Line 72"/>
          <p:cNvSpPr>
            <a:spLocks noChangeShapeType="1"/>
          </p:cNvSpPr>
          <p:nvPr/>
        </p:nvSpPr>
        <p:spPr bwMode="auto">
          <a:xfrm>
            <a:off x="609600" y="3132138"/>
            <a:ext cx="0" cy="114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74"/>
          <p:cNvSpPr>
            <a:spLocks noChangeShapeType="1"/>
          </p:cNvSpPr>
          <p:nvPr/>
        </p:nvSpPr>
        <p:spPr bwMode="auto">
          <a:xfrm>
            <a:off x="3367088" y="3132138"/>
            <a:ext cx="0" cy="114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Text Box 57"/>
          <p:cNvSpPr txBox="1">
            <a:spLocks noChangeArrowheads="1"/>
          </p:cNvSpPr>
          <p:nvPr/>
        </p:nvSpPr>
        <p:spPr bwMode="auto">
          <a:xfrm>
            <a:off x="623887" y="3371851"/>
            <a:ext cx="91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/>
              <a:t>2cm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24000" y="3128963"/>
            <a:ext cx="923925" cy="117475"/>
            <a:chOff x="600075" y="3532188"/>
            <a:chExt cx="923925" cy="117475"/>
          </a:xfrm>
        </p:grpSpPr>
        <p:sp>
          <p:nvSpPr>
            <p:cNvPr id="21529" name="Line 48"/>
            <p:cNvSpPr>
              <a:spLocks noChangeShapeType="1"/>
            </p:cNvSpPr>
            <p:nvPr/>
          </p:nvSpPr>
          <p:spPr bwMode="auto">
            <a:xfrm>
              <a:off x="600075" y="3600450"/>
              <a:ext cx="91440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Line 75"/>
            <p:cNvSpPr>
              <a:spLocks noChangeShapeType="1"/>
            </p:cNvSpPr>
            <p:nvPr/>
          </p:nvSpPr>
          <p:spPr bwMode="auto">
            <a:xfrm>
              <a:off x="609600" y="3532188"/>
              <a:ext cx="0" cy="1143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76"/>
            <p:cNvSpPr>
              <a:spLocks noChangeShapeType="1"/>
            </p:cNvSpPr>
            <p:nvPr/>
          </p:nvSpPr>
          <p:spPr bwMode="auto">
            <a:xfrm>
              <a:off x="1524000" y="3535363"/>
              <a:ext cx="0" cy="1143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6" name="AutoShape 78"/>
          <p:cNvSpPr>
            <a:spLocks/>
          </p:cNvSpPr>
          <p:nvPr/>
        </p:nvSpPr>
        <p:spPr bwMode="auto">
          <a:xfrm rot="16200000">
            <a:off x="1020762" y="2809875"/>
            <a:ext cx="1143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1527" name="Line 68"/>
          <p:cNvSpPr>
            <a:spLocks noChangeShapeType="1"/>
          </p:cNvSpPr>
          <p:nvPr/>
        </p:nvSpPr>
        <p:spPr bwMode="auto">
          <a:xfrm>
            <a:off x="1524000" y="3143250"/>
            <a:ext cx="0" cy="1143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68"/>
          <p:cNvSpPr>
            <a:spLocks noChangeShapeType="1"/>
          </p:cNvSpPr>
          <p:nvPr/>
        </p:nvSpPr>
        <p:spPr bwMode="auto">
          <a:xfrm>
            <a:off x="2438400" y="3143250"/>
            <a:ext cx="0" cy="1143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39688" y="15875"/>
            <a:ext cx="1981200" cy="51435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vi-VN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52388" y="530225"/>
            <a:ext cx="90916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AB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6 cm,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CD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2 cm.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AB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CD ?</a:t>
            </a:r>
          </a:p>
        </p:txBody>
      </p:sp>
      <p:sp>
        <p:nvSpPr>
          <p:cNvPr id="49" name="Text Box 57"/>
          <p:cNvSpPr txBox="1">
            <a:spLocks noChangeArrowheads="1"/>
          </p:cNvSpPr>
          <p:nvPr/>
        </p:nvSpPr>
        <p:spPr bwMode="auto">
          <a:xfrm>
            <a:off x="1684020" y="3371851"/>
            <a:ext cx="91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/>
              <a:t>2cm</a:t>
            </a:r>
          </a:p>
        </p:txBody>
      </p:sp>
      <p:sp>
        <p:nvSpPr>
          <p:cNvPr id="50" name="AutoShape 78"/>
          <p:cNvSpPr>
            <a:spLocks/>
          </p:cNvSpPr>
          <p:nvPr/>
        </p:nvSpPr>
        <p:spPr bwMode="auto">
          <a:xfrm rot="16200000">
            <a:off x="1905952" y="2809875"/>
            <a:ext cx="1143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48" name="Line 68"/>
          <p:cNvSpPr>
            <a:spLocks noChangeShapeType="1"/>
          </p:cNvSpPr>
          <p:nvPr/>
        </p:nvSpPr>
        <p:spPr bwMode="auto">
          <a:xfrm>
            <a:off x="3367088" y="3132138"/>
            <a:ext cx="0" cy="1143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AutoShape 78"/>
          <p:cNvSpPr>
            <a:spLocks/>
          </p:cNvSpPr>
          <p:nvPr/>
        </p:nvSpPr>
        <p:spPr bwMode="auto">
          <a:xfrm rot="16200000">
            <a:off x="2838450" y="2809876"/>
            <a:ext cx="1143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52" name="Text Box 57"/>
          <p:cNvSpPr txBox="1">
            <a:spLocks noChangeArrowheads="1"/>
          </p:cNvSpPr>
          <p:nvPr/>
        </p:nvSpPr>
        <p:spPr bwMode="auto">
          <a:xfrm>
            <a:off x="2438400" y="3371851"/>
            <a:ext cx="91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/>
              <a:t>2cm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1666875" y="4182130"/>
            <a:ext cx="9229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Đoạn thẳng AB dài gấp 3 lần đoạn thẳng CD</a:t>
            </a:r>
            <a:endParaRPr lang="en-US" altLang="vi-VN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5" name="Text Box 24"/>
          <p:cNvSpPr txBox="1">
            <a:spLocks noChangeArrowheads="1"/>
          </p:cNvSpPr>
          <p:nvPr/>
        </p:nvSpPr>
        <p:spPr bwMode="auto">
          <a:xfrm>
            <a:off x="1600200" y="372427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/>
              <a:t>D</a:t>
            </a:r>
          </a:p>
        </p:txBody>
      </p:sp>
      <p:sp>
        <p:nvSpPr>
          <p:cNvPr id="56" name="Text Box 57"/>
          <p:cNvSpPr txBox="1">
            <a:spLocks noChangeArrowheads="1"/>
          </p:cNvSpPr>
          <p:nvPr/>
        </p:nvSpPr>
        <p:spPr bwMode="auto">
          <a:xfrm>
            <a:off x="762000" y="4183618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/>
              <a:t>2cm</a:t>
            </a:r>
          </a:p>
        </p:txBody>
      </p: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587375" y="3915331"/>
            <a:ext cx="933450" cy="117475"/>
            <a:chOff x="590550" y="3532188"/>
            <a:chExt cx="933450" cy="117475"/>
          </a:xfrm>
        </p:grpSpPr>
        <p:sp>
          <p:nvSpPr>
            <p:cNvPr id="58" name="Line 48"/>
            <p:cNvSpPr>
              <a:spLocks noChangeShapeType="1"/>
            </p:cNvSpPr>
            <p:nvPr/>
          </p:nvSpPr>
          <p:spPr bwMode="auto">
            <a:xfrm>
              <a:off x="600075" y="3600450"/>
              <a:ext cx="91440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75"/>
            <p:cNvSpPr>
              <a:spLocks noChangeShapeType="1"/>
            </p:cNvSpPr>
            <p:nvPr/>
          </p:nvSpPr>
          <p:spPr bwMode="auto">
            <a:xfrm>
              <a:off x="590550" y="3532188"/>
              <a:ext cx="0" cy="1143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76"/>
            <p:cNvSpPr>
              <a:spLocks noChangeShapeType="1"/>
            </p:cNvSpPr>
            <p:nvPr/>
          </p:nvSpPr>
          <p:spPr bwMode="auto">
            <a:xfrm>
              <a:off x="1524000" y="3535363"/>
              <a:ext cx="0" cy="1143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" name="AutoShape 78"/>
          <p:cNvSpPr>
            <a:spLocks/>
          </p:cNvSpPr>
          <p:nvPr/>
        </p:nvSpPr>
        <p:spPr bwMode="auto">
          <a:xfrm rot="-5400000">
            <a:off x="995363" y="3669268"/>
            <a:ext cx="1143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62" name="Line 75"/>
          <p:cNvSpPr>
            <a:spLocks noChangeShapeType="1"/>
          </p:cNvSpPr>
          <p:nvPr/>
        </p:nvSpPr>
        <p:spPr bwMode="auto">
          <a:xfrm>
            <a:off x="587375" y="3762931"/>
            <a:ext cx="0" cy="1143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Line 75"/>
          <p:cNvSpPr>
            <a:spLocks noChangeShapeType="1"/>
          </p:cNvSpPr>
          <p:nvPr/>
        </p:nvSpPr>
        <p:spPr bwMode="auto">
          <a:xfrm>
            <a:off x="1532803" y="3762931"/>
            <a:ext cx="0" cy="114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590550" y="3915331"/>
            <a:ext cx="933450" cy="117475"/>
            <a:chOff x="590550" y="3532188"/>
            <a:chExt cx="933450" cy="117475"/>
          </a:xfrm>
        </p:grpSpPr>
        <p:sp>
          <p:nvSpPr>
            <p:cNvPr id="65" name="Line 48"/>
            <p:cNvSpPr>
              <a:spLocks noChangeShapeType="1"/>
            </p:cNvSpPr>
            <p:nvPr/>
          </p:nvSpPr>
          <p:spPr bwMode="auto">
            <a:xfrm>
              <a:off x="600075" y="3600450"/>
              <a:ext cx="91440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75"/>
            <p:cNvSpPr>
              <a:spLocks noChangeShapeType="1"/>
            </p:cNvSpPr>
            <p:nvPr/>
          </p:nvSpPr>
          <p:spPr bwMode="auto">
            <a:xfrm>
              <a:off x="590550" y="3532188"/>
              <a:ext cx="0" cy="1143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76"/>
            <p:cNvSpPr>
              <a:spLocks noChangeShapeType="1"/>
            </p:cNvSpPr>
            <p:nvPr/>
          </p:nvSpPr>
          <p:spPr bwMode="auto">
            <a:xfrm>
              <a:off x="1524000" y="3535363"/>
              <a:ext cx="0" cy="1143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" name="Line 75"/>
          <p:cNvSpPr>
            <a:spLocks noChangeShapeType="1"/>
          </p:cNvSpPr>
          <p:nvPr/>
        </p:nvSpPr>
        <p:spPr bwMode="auto">
          <a:xfrm>
            <a:off x="1532803" y="3524250"/>
            <a:ext cx="0" cy="114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Line 75"/>
          <p:cNvSpPr>
            <a:spLocks noChangeShapeType="1"/>
          </p:cNvSpPr>
          <p:nvPr/>
        </p:nvSpPr>
        <p:spPr bwMode="auto">
          <a:xfrm>
            <a:off x="587375" y="3524250"/>
            <a:ext cx="0" cy="1143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Text Box 25"/>
          <p:cNvSpPr txBox="1">
            <a:spLocks noChangeArrowheads="1"/>
          </p:cNvSpPr>
          <p:nvPr/>
        </p:nvSpPr>
        <p:spPr bwMode="auto">
          <a:xfrm>
            <a:off x="0" y="372427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/>
              <a:t>C</a:t>
            </a:r>
          </a:p>
        </p:txBody>
      </p:sp>
      <p:sp>
        <p:nvSpPr>
          <p:cNvPr id="71" name="Line 75"/>
          <p:cNvSpPr>
            <a:spLocks noChangeShapeType="1"/>
          </p:cNvSpPr>
          <p:nvPr/>
        </p:nvSpPr>
        <p:spPr bwMode="auto">
          <a:xfrm>
            <a:off x="587375" y="3324226"/>
            <a:ext cx="0" cy="1143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Line 75"/>
          <p:cNvSpPr>
            <a:spLocks noChangeShapeType="1"/>
          </p:cNvSpPr>
          <p:nvPr/>
        </p:nvSpPr>
        <p:spPr bwMode="auto">
          <a:xfrm>
            <a:off x="1532803" y="3324226"/>
            <a:ext cx="0" cy="114300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16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90"/>
    </mc:Choice>
    <mc:Fallback xmlns="">
      <p:transition spd="slow" advTm="45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87654E-7 L 0.1 9.87654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37" y="2233613"/>
            <a:ext cx="4084637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530" name="Group 53"/>
          <p:cNvGrpSpPr>
            <a:grpSpLocks/>
          </p:cNvGrpSpPr>
          <p:nvPr/>
        </p:nvGrpSpPr>
        <p:grpSpPr bwMode="auto">
          <a:xfrm>
            <a:off x="1066800" y="3143250"/>
            <a:ext cx="2743200" cy="114300"/>
            <a:chOff x="672" y="2640"/>
            <a:chExt cx="1728" cy="96"/>
          </a:xfrm>
        </p:grpSpPr>
        <p:grpSp>
          <p:nvGrpSpPr>
            <p:cNvPr id="22572" name="Group 49"/>
            <p:cNvGrpSpPr>
              <a:grpSpLocks/>
            </p:cNvGrpSpPr>
            <p:nvPr/>
          </p:nvGrpSpPr>
          <p:grpSpPr bwMode="auto">
            <a:xfrm>
              <a:off x="672" y="2640"/>
              <a:ext cx="1728" cy="96"/>
              <a:chOff x="672" y="2640"/>
              <a:chExt cx="1728" cy="96"/>
            </a:xfrm>
          </p:grpSpPr>
          <p:sp>
            <p:nvSpPr>
              <p:cNvPr id="22574" name="Line 8"/>
              <p:cNvSpPr>
                <a:spLocks noChangeShapeType="1"/>
              </p:cNvSpPr>
              <p:nvPr/>
            </p:nvSpPr>
            <p:spPr bwMode="auto">
              <a:xfrm>
                <a:off x="1248" y="268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5" name="Line 9"/>
              <p:cNvSpPr>
                <a:spLocks noChangeShapeType="1"/>
              </p:cNvSpPr>
              <p:nvPr/>
            </p:nvSpPr>
            <p:spPr bwMode="auto">
              <a:xfrm flipV="1">
                <a:off x="672" y="264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6" name="Line 13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7" name="Line 15"/>
              <p:cNvSpPr>
                <a:spLocks noChangeShapeType="1"/>
              </p:cNvSpPr>
              <p:nvPr/>
            </p:nvSpPr>
            <p:spPr bwMode="auto">
              <a:xfrm flipV="1">
                <a:off x="2400" y="264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8" name="Line 17"/>
              <p:cNvSpPr>
                <a:spLocks noChangeShapeType="1"/>
              </p:cNvSpPr>
              <p:nvPr/>
            </p:nvSpPr>
            <p:spPr bwMode="auto">
              <a:xfrm>
                <a:off x="672" y="268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73" name="Line 52"/>
            <p:cNvSpPr>
              <a:spLocks noChangeShapeType="1"/>
            </p:cNvSpPr>
            <p:nvPr/>
          </p:nvSpPr>
          <p:spPr bwMode="auto">
            <a:xfrm flipV="1">
              <a:off x="1248" y="2640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890588" y="1819275"/>
            <a:ext cx="18288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>
                <a:solidFill>
                  <a:srgbClr val="0000FF"/>
                </a:solidFill>
                <a:latin typeface="Times New Roman" pitchFamily="18" charset="0"/>
              </a:rPr>
              <a:t>Tóm tắt</a:t>
            </a: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2547" name="Line 59"/>
          <p:cNvSpPr>
            <a:spLocks noChangeShapeType="1"/>
          </p:cNvSpPr>
          <p:nvPr/>
        </p:nvSpPr>
        <p:spPr bwMode="auto">
          <a:xfrm>
            <a:off x="3505200" y="4400550"/>
            <a:ext cx="838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2" name="Text Box 60"/>
          <p:cNvSpPr txBox="1">
            <a:spLocks noChangeArrowheads="1"/>
          </p:cNvSpPr>
          <p:nvPr/>
        </p:nvSpPr>
        <p:spPr bwMode="auto">
          <a:xfrm>
            <a:off x="6013221" y="1745830"/>
            <a:ext cx="1600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u="sng" dirty="0" err="1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253" name="Text Box 61"/>
          <p:cNvSpPr txBox="1">
            <a:spLocks noChangeArrowheads="1"/>
          </p:cNvSpPr>
          <p:nvPr/>
        </p:nvSpPr>
        <p:spPr bwMode="auto">
          <a:xfrm>
            <a:off x="3810000" y="2223981"/>
            <a:ext cx="5334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AB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CD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8254" name="Text Box 62"/>
          <p:cNvSpPr txBox="1">
            <a:spLocks noChangeArrowheads="1"/>
          </p:cNvSpPr>
          <p:nvPr/>
        </p:nvSpPr>
        <p:spPr bwMode="auto">
          <a:xfrm>
            <a:off x="5362817" y="3099152"/>
            <a:ext cx="2438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6 : 2 = 3 (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55" name="Text Box 63"/>
          <p:cNvSpPr txBox="1">
            <a:spLocks noChangeArrowheads="1"/>
          </p:cNvSpPr>
          <p:nvPr/>
        </p:nvSpPr>
        <p:spPr bwMode="auto">
          <a:xfrm>
            <a:off x="5334000" y="3650573"/>
            <a:ext cx="2819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Đáp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: 3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endParaRPr lang="en-US" altLang="vi-VN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2552" name="Picture 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863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810000" y="2080419"/>
            <a:ext cx="0" cy="26058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9688" y="15875"/>
            <a:ext cx="1981200" cy="51435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vi-VN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52388" y="530225"/>
            <a:ext cx="90916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AB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6 cm,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CD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2 cm.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AB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CD 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26"/>
    </mc:Choice>
    <mc:Fallback xmlns="">
      <p:transition spd="slow" advTm="52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2" grpId="0"/>
      <p:bldP spid="8253" grpId="0"/>
      <p:bldP spid="8254" grpId="0"/>
      <p:bldP spid="82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07496" y="833610"/>
            <a:ext cx="1295400" cy="27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17200" b="1" dirty="0">
                <a:solidFill>
                  <a:srgbClr val="FF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402896" y="1677988"/>
            <a:ext cx="7467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Muốn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biết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bé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 ta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412296" y="2871788"/>
            <a:ext cx="8458200" cy="1657350"/>
            <a:chOff x="432" y="2208"/>
            <a:chExt cx="5328" cy="1392"/>
          </a:xfrm>
        </p:grpSpPr>
        <p:sp>
          <p:nvSpPr>
            <p:cNvPr id="23558" name="AutoShape 10"/>
            <p:cNvSpPr>
              <a:spLocks noChangeArrowheads="1"/>
            </p:cNvSpPr>
            <p:nvPr/>
          </p:nvSpPr>
          <p:spPr bwMode="auto">
            <a:xfrm>
              <a:off x="432" y="2208"/>
              <a:ext cx="5328" cy="1392"/>
            </a:xfrm>
            <a:prstGeom prst="horizontalScroll">
              <a:avLst>
                <a:gd name="adj" fmla="val 125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sp>
          <p:nvSpPr>
            <p:cNvPr id="23559" name="Text Box 9"/>
            <p:cNvSpPr txBox="1">
              <a:spLocks noChangeArrowheads="1"/>
            </p:cNvSpPr>
            <p:nvPr/>
          </p:nvSpPr>
          <p:spPr bwMode="auto">
            <a:xfrm>
              <a:off x="672" y="2514"/>
              <a:ext cx="4944" cy="100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600" b="1" dirty="0" err="1">
                  <a:solidFill>
                    <a:srgbClr val="FF0000"/>
                  </a:solidFill>
                  <a:latin typeface="Times New Roman" pitchFamily="18" charset="0"/>
                </a:rPr>
                <a:t>Muốn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vi-VN" sz="3600" b="1" dirty="0" err="1" smtClean="0">
                  <a:solidFill>
                    <a:srgbClr val="FF0000"/>
                  </a:solidFill>
                  <a:latin typeface="Times New Roman" pitchFamily="18" charset="0"/>
                </a:rPr>
                <a:t>biết</a:t>
              </a:r>
              <a:r>
                <a:rPr lang="en-US" altLang="vi-VN" sz="3600" b="1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itchFamily="18" charset="0"/>
                </a:rPr>
                <a:t>số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itchFamily="18" charset="0"/>
                </a:rPr>
                <a:t>lớn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itchFamily="18" charset="0"/>
                </a:rPr>
                <a:t>gấp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itchFamily="18" charset="0"/>
                </a:rPr>
                <a:t>số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itchFamily="18" charset="0"/>
                </a:rPr>
                <a:t>mấy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itchFamily="18" charset="0"/>
                </a:rPr>
                <a:t>lần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itchFamily="18" charset="0"/>
                </a:rPr>
                <a:t>số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itchFamily="18" charset="0"/>
                </a:rPr>
                <a:t>bé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itchFamily="18" charset="0"/>
                </a:rPr>
                <a:t> ta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itchFamily="18" charset="0"/>
                </a:rPr>
                <a:t>lấy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itchFamily="18" charset="0"/>
                </a:rPr>
                <a:t>số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itchFamily="18" charset="0"/>
                </a:rPr>
                <a:t>lớn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itchFamily="18" charset="0"/>
                </a:rPr>
                <a:t> chia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itchFamily="18" charset="0"/>
                </a:rPr>
                <a:t>cho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itchFamily="18" charset="0"/>
                </a:rPr>
                <a:t>số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itchFamily="18" charset="0"/>
                </a:rPr>
                <a:t>bé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itchFamily="18" charset="0"/>
                </a:rPr>
                <a:t>.</a:t>
              </a:r>
            </a:p>
          </p:txBody>
        </p:sp>
      </p:grpSp>
      <p:pic>
        <p:nvPicPr>
          <p:cNvPr id="7180" name="Picture 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3239" flipH="1">
            <a:off x="-197304" y="3786188"/>
            <a:ext cx="163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962400" y="57149"/>
            <a:ext cx="3854904" cy="477053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7496" y="62696"/>
            <a:ext cx="3854904" cy="47705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9688" y="62696"/>
            <a:ext cx="90916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AB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6 cm,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CD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2 cm.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Hỏi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AB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đoạn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itchFamily="18" charset="0"/>
              </a:rPr>
              <a:t> CD 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05000" y="534202"/>
            <a:ext cx="0" cy="589748"/>
          </a:xfrm>
          <a:prstGeom prst="straightConnector1">
            <a:avLst/>
          </a:prstGeom>
          <a:ln w="57150">
            <a:solidFill>
              <a:srgbClr val="00CC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38200" y="1047750"/>
            <a:ext cx="22166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Số</a:t>
            </a:r>
            <a:r>
              <a:rPr lang="en-US" sz="3600" b="1" cap="none" spc="50" dirty="0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lớn</a:t>
            </a:r>
            <a:endParaRPr lang="en-US" sz="3600" b="1" cap="none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791200" y="539749"/>
            <a:ext cx="0" cy="5897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82898" y="1047750"/>
            <a:ext cx="22166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Số</a:t>
            </a:r>
            <a:r>
              <a:rPr lang="en-US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bé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2070"/>
    </mc:Choice>
    <mc:Fallback xmlns="">
      <p:transition spd="slow" advTm="42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3" grpId="1"/>
      <p:bldP spid="7174" grpId="0"/>
      <p:bldP spid="17" grpId="0" animBg="1"/>
      <p:bldP spid="4" grpId="0" animBg="1"/>
      <p:bldP spid="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5.9|3.4|1.7|2.3|0.6|0.9|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3.8|2.9|5.1|6.1|29.4|1.8|3.7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1|10.8|9.1|3.3|1.2|0.9|2.2|2.3|0.8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.9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.9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1.6|7.3|3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4.2|8.3|1|9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8|9.6|2.3|24|12.8|1.8"/>
</p:tagLst>
</file>

<file path=ppt/theme/theme1.xml><?xml version="1.0" encoding="utf-8"?>
<a:theme xmlns:a="http://schemas.openxmlformats.org/drawingml/2006/main" name="1_Default Design">
  <a:themeElements>
    <a:clrScheme name="1_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ass Layers">
  <a:themeElements>
    <a:clrScheme name="Glass Layers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Default Design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2.xml><?xml version="1.0" encoding="utf-8"?>
<a:themeOverride xmlns:a="http://schemas.openxmlformats.org/drawingml/2006/main">
  <a:clrScheme name="1_Default Design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1873</TotalTime>
  <Words>762</Words>
  <Application>Microsoft Office PowerPoint</Application>
  <PresentationFormat>On-screen Show (16:9)</PresentationFormat>
  <Paragraphs>123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Times New Roman</vt:lpstr>
      <vt:lpstr>VNI-Helve</vt:lpstr>
      <vt:lpstr>VNI-Times</vt:lpstr>
      <vt:lpstr>Wingdings</vt:lpstr>
      <vt:lpstr>1_Default Design</vt:lpstr>
      <vt:lpstr>Glass Layers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Admin</cp:lastModifiedBy>
  <cp:revision>155</cp:revision>
  <dcterms:created xsi:type="dcterms:W3CDTF">2010-08-26T14:12:46Z</dcterms:created>
  <dcterms:modified xsi:type="dcterms:W3CDTF">2021-12-05T03:07:54Z</dcterms:modified>
</cp:coreProperties>
</file>